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10287000" cx="18288000"/>
  <p:notesSz cx="6858000" cy="9144000"/>
  <p:embeddedFontLst>
    <p:embeddedFont>
      <p:font typeface="Poppins"/>
      <p:regular r:id="rId57"/>
      <p:bold r:id="rId58"/>
      <p:italic r:id="rId59"/>
      <p:boldItalic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65" roundtripDataSignature="AMtx7mjUT07qMZZ+IxnSXaP13uTSW5uA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CB776C-9537-4B79-A9EF-BF759FE74766}">
  <a:tblStyle styleId="{E1CB776C-9537-4B79-A9EF-BF759FE74766}"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AF3F497-024B-4817-A2B1-20C5DF714361}"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4.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65"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oppi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oppins-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oppins-italic.fntdata"/><Relationship Id="rId14" Type="http://schemas.openxmlformats.org/officeDocument/2006/relationships/slide" Target="slides/slide8.xml"/><Relationship Id="rId58" Type="http://schemas.openxmlformats.org/officeDocument/2006/relationships/font" Target="fonts/Poppi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5" name="Google Shape;48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5" name="Google Shape;50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2" name="Google Shape;532;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3" name="Google Shape;54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3" name="Google Shape;56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7049a704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g27049a7041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4" name="Google Shape;58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7049a7041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3" name="Google Shape;603;g27049a70411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dadd65134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g2dadd65134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7049a7041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0" name="Google Shape;630;g27049a70411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4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3" name="Google Shape;23;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5" name="Google Shape;35;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2" name="Google Shape;4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8" name="Google Shape;48;p5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9" name="Google Shape;49;p5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5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5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5"/>
          <p:cNvSpPr/>
          <p:nvPr>
            <p:ph idx="2" type="pic"/>
          </p:nvPr>
        </p:nvSpPr>
        <p:spPr>
          <a:xfrm>
            <a:off x="1792288" y="612775"/>
            <a:ext cx="5486400" cy="4114800"/>
          </a:xfrm>
          <a:prstGeom prst="rect">
            <a:avLst/>
          </a:prstGeom>
          <a:noFill/>
          <a:ln>
            <a:noFill/>
          </a:ln>
        </p:spPr>
      </p:sp>
      <p:sp>
        <p:nvSpPr>
          <p:cNvPr id="64" name="Google Shape;64;p5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3.png"/><Relationship Id="rId4" Type="http://schemas.openxmlformats.org/officeDocument/2006/relationships/image" Target="../media/image60.png"/><Relationship Id="rId9"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5.png"/><Relationship Id="rId7" Type="http://schemas.openxmlformats.org/officeDocument/2006/relationships/image" Target="../media/image22.png"/><Relationship Id="rId8"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49.png"/><Relationship Id="rId7"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28.png"/><Relationship Id="rId7"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36.png"/><Relationship Id="rId7" Type="http://schemas.openxmlformats.org/officeDocument/2006/relationships/image" Target="../media/image34.png"/><Relationship Id="rId8"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40.png"/><Relationship Id="rId7" Type="http://schemas.openxmlformats.org/officeDocument/2006/relationships/image" Target="../media/image44.png"/><Relationship Id="rId8"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3.jp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38.png"/><Relationship Id="rId7" Type="http://schemas.openxmlformats.org/officeDocument/2006/relationships/image" Target="../media/image41.jpg"/><Relationship Id="rId8"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2.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7.jpg"/><Relationship Id="rId4" Type="http://schemas.openxmlformats.org/officeDocument/2006/relationships/image" Target="../media/image48.jpg"/><Relationship Id="rId5" Type="http://schemas.openxmlformats.org/officeDocument/2006/relationships/image" Target="../media/image71.jpg"/><Relationship Id="rId6"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56.jpg"/><Relationship Id="rId5" Type="http://schemas.openxmlformats.org/officeDocument/2006/relationships/image" Target="../media/image52.jpg"/><Relationship Id="rId6" Type="http://schemas.openxmlformats.org/officeDocument/2006/relationships/image" Target="../media/image5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55.jpg"/><Relationship Id="rId5" Type="http://schemas.openxmlformats.org/officeDocument/2006/relationships/image" Target="../media/image54.jpg"/><Relationship Id="rId6" Type="http://schemas.openxmlformats.org/officeDocument/2006/relationships/image" Target="../media/image59.jpg"/><Relationship Id="rId7" Type="http://schemas.openxmlformats.org/officeDocument/2006/relationships/image" Target="../media/image5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1.jpg"/><Relationship Id="rId4" Type="http://schemas.openxmlformats.org/officeDocument/2006/relationships/image" Target="../media/image58.jpg"/><Relationship Id="rId5" Type="http://schemas.openxmlformats.org/officeDocument/2006/relationships/image" Target="../media/image7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jpg"/><Relationship Id="rId5"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4.jp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0" Type="http://schemas.openxmlformats.org/officeDocument/2006/relationships/hyperlink" Target="https://tradebrains.in/why-most-people-lose-money-in-stock-market/#6_Blindly_Following_the_Crowd" TargetMode="External"/><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62.png"/><Relationship Id="rId9" Type="http://schemas.openxmlformats.org/officeDocument/2006/relationships/hyperlink" Target="https://tradebrains.in/why-most-people-lose-money-in-stock-market/#5_Lack_of_patience" TargetMode="External"/><Relationship Id="rId5" Type="http://schemas.openxmlformats.org/officeDocument/2006/relationships/hyperlink" Target="https://tradebrains.in/why-most-people-lose-money-in-stock-market/#1_Investing_Based_on_FREE_TIPS_Not_Doing_Proper_Research" TargetMode="External"/><Relationship Id="rId6" Type="http://schemas.openxmlformats.org/officeDocument/2006/relationships/hyperlink" Target="https://tradebrains.in/why-most-people-lose-money-in-stock-market/#2_Trying_to_Make_Money_Quickly" TargetMode="External"/><Relationship Id="rId7" Type="http://schemas.openxmlformats.org/officeDocument/2006/relationships/hyperlink" Target="https://tradebrains.in/why-most-people-lose-money-in-stock-market/#3_Sudden_Overexposure_to_Market" TargetMode="External"/><Relationship Id="rId8" Type="http://schemas.openxmlformats.org/officeDocument/2006/relationships/hyperlink" Target="https://tradebrains.in/why-most-people-lose-money-in-stock-market/#4_Holding_onto_Losses_while_Booking_Profits_Earl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65.jpg"/><Relationship Id="rId5" Type="http://schemas.openxmlformats.org/officeDocument/2006/relationships/image" Target="../media/image6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5.png"/><Relationship Id="rId13" Type="http://schemas.openxmlformats.org/officeDocument/2006/relationships/image" Target="../media/image17.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jpg"/><Relationship Id="rId9" Type="http://schemas.openxmlformats.org/officeDocument/2006/relationships/image" Target="../media/image19.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20.jpg"/><Relationship Id="rId8"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69.png"/><Relationship Id="rId6" Type="http://schemas.openxmlformats.org/officeDocument/2006/relationships/image" Target="../media/image24.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2477255" y="-4280359"/>
            <a:ext cx="10812392" cy="10812392"/>
          </a:xfrm>
          <a:custGeom>
            <a:rect b="b" l="l" r="r" t="t"/>
            <a:pathLst>
              <a:path extrusionOk="0" h="10812392" w="10812392">
                <a:moveTo>
                  <a:pt x="0" y="0"/>
                </a:moveTo>
                <a:lnTo>
                  <a:pt x="10812392" y="0"/>
                </a:lnTo>
                <a:lnTo>
                  <a:pt x="10812392" y="10812392"/>
                </a:lnTo>
                <a:lnTo>
                  <a:pt x="0" y="10812392"/>
                </a:lnTo>
                <a:lnTo>
                  <a:pt x="0" y="0"/>
                </a:lnTo>
                <a:close/>
              </a:path>
            </a:pathLst>
          </a:custGeom>
          <a:blipFill rotWithShape="1">
            <a:blip r:embed="rId3">
              <a:alphaModFix/>
            </a:blip>
            <a:stretch>
              <a:fillRect b="0" l="0" r="0" t="0"/>
            </a:stretch>
          </a:blipFill>
          <a:ln>
            <a:noFill/>
          </a:ln>
        </p:spPr>
      </p:sp>
      <p:sp>
        <p:nvSpPr>
          <p:cNvPr id="85" name="Google Shape;85;p1"/>
          <p:cNvSpPr/>
          <p:nvPr/>
        </p:nvSpPr>
        <p:spPr>
          <a:xfrm>
            <a:off x="-3407200" y="4432068"/>
            <a:ext cx="5764383" cy="5764383"/>
          </a:xfrm>
          <a:custGeom>
            <a:rect b="b" l="l" r="r" t="t"/>
            <a:pathLst>
              <a:path extrusionOk="0" h="5764383" w="5764383">
                <a:moveTo>
                  <a:pt x="0" y="0"/>
                </a:moveTo>
                <a:lnTo>
                  <a:pt x="5764383" y="0"/>
                </a:lnTo>
                <a:lnTo>
                  <a:pt x="5764383" y="5764383"/>
                </a:lnTo>
                <a:lnTo>
                  <a:pt x="0" y="5764383"/>
                </a:lnTo>
                <a:lnTo>
                  <a:pt x="0" y="0"/>
                </a:lnTo>
                <a:close/>
              </a:path>
            </a:pathLst>
          </a:custGeom>
          <a:blipFill rotWithShape="1">
            <a:blip r:embed="rId3">
              <a:alphaModFix amt="30000"/>
            </a:blip>
            <a:stretch>
              <a:fillRect b="0" l="0" r="0" t="0"/>
            </a:stretch>
          </a:blipFill>
          <a:ln>
            <a:noFill/>
          </a:ln>
        </p:spPr>
      </p:sp>
      <p:sp>
        <p:nvSpPr>
          <p:cNvPr id="86" name="Google Shape;86;p1"/>
          <p:cNvSpPr/>
          <p:nvPr/>
        </p:nvSpPr>
        <p:spPr>
          <a:xfrm>
            <a:off x="57078" y="7902203"/>
            <a:ext cx="5764383" cy="5764383"/>
          </a:xfrm>
          <a:custGeom>
            <a:rect b="b" l="l" r="r" t="t"/>
            <a:pathLst>
              <a:path extrusionOk="0" h="5764383" w="5764383">
                <a:moveTo>
                  <a:pt x="0" y="0"/>
                </a:moveTo>
                <a:lnTo>
                  <a:pt x="5764383" y="0"/>
                </a:lnTo>
                <a:lnTo>
                  <a:pt x="5764383" y="5764382"/>
                </a:lnTo>
                <a:lnTo>
                  <a:pt x="0" y="5764382"/>
                </a:lnTo>
                <a:lnTo>
                  <a:pt x="0" y="0"/>
                </a:lnTo>
                <a:close/>
              </a:path>
            </a:pathLst>
          </a:custGeom>
          <a:blipFill rotWithShape="1">
            <a:blip r:embed="rId3">
              <a:alphaModFix amt="80000"/>
            </a:blip>
            <a:stretch>
              <a:fillRect b="0" l="0" r="0" t="0"/>
            </a:stretch>
          </a:blipFill>
          <a:ln>
            <a:noFill/>
          </a:ln>
        </p:spPr>
      </p:sp>
      <p:sp>
        <p:nvSpPr>
          <p:cNvPr id="87" name="Google Shape;87;p1"/>
          <p:cNvSpPr/>
          <p:nvPr/>
        </p:nvSpPr>
        <p:spPr>
          <a:xfrm>
            <a:off x="-502400" y="207308"/>
            <a:ext cx="2719218" cy="2719218"/>
          </a:xfrm>
          <a:custGeom>
            <a:rect b="b" l="l" r="r" t="t"/>
            <a:pathLst>
              <a:path extrusionOk="0" h="2719218" w="2719218">
                <a:moveTo>
                  <a:pt x="0" y="0"/>
                </a:moveTo>
                <a:lnTo>
                  <a:pt x="2719218" y="0"/>
                </a:lnTo>
                <a:lnTo>
                  <a:pt x="2719218" y="2719218"/>
                </a:lnTo>
                <a:lnTo>
                  <a:pt x="0" y="2719218"/>
                </a:lnTo>
                <a:lnTo>
                  <a:pt x="0" y="0"/>
                </a:lnTo>
                <a:close/>
              </a:path>
            </a:pathLst>
          </a:custGeom>
          <a:blipFill rotWithShape="1">
            <a:blip r:embed="rId4">
              <a:alphaModFix/>
            </a:blip>
            <a:stretch>
              <a:fillRect b="0" l="0" r="0" t="0"/>
            </a:stretch>
          </a:blipFill>
          <a:ln>
            <a:noFill/>
          </a:ln>
        </p:spPr>
      </p:sp>
      <p:sp>
        <p:nvSpPr>
          <p:cNvPr id="88" name="Google Shape;88;p1"/>
          <p:cNvSpPr txBox="1"/>
          <p:nvPr/>
        </p:nvSpPr>
        <p:spPr>
          <a:xfrm>
            <a:off x="6910891" y="2489926"/>
            <a:ext cx="10382700" cy="4431726"/>
          </a:xfrm>
          <a:prstGeom prst="rect">
            <a:avLst/>
          </a:prstGeom>
          <a:noFill/>
          <a:ln>
            <a:noFill/>
          </a:ln>
        </p:spPr>
        <p:txBody>
          <a:bodyPr anchorCtr="0" anchor="t" bIns="0" lIns="0" spcFirstLastPara="1" rIns="0" wrap="square" tIns="0">
            <a:spAutoFit/>
          </a:bodyPr>
          <a:lstStyle/>
          <a:p>
            <a:pPr indent="0" lvl="0" marL="0" marR="0" rtl="0" algn="l">
              <a:lnSpc>
                <a:spcPct val="120001"/>
              </a:lnSpc>
              <a:spcBef>
                <a:spcPts val="0"/>
              </a:spcBef>
              <a:spcAft>
                <a:spcPts val="0"/>
              </a:spcAft>
              <a:buClr>
                <a:srgbClr val="000000"/>
              </a:buClr>
              <a:buSzPts val="11999"/>
              <a:buFont typeface="Arial"/>
              <a:buNone/>
            </a:pPr>
            <a:r>
              <a:rPr b="0" i="0" lang="en-US" sz="11999" u="none" cap="none" strike="noStrike">
                <a:solidFill>
                  <a:srgbClr val="2A2E3A"/>
                </a:solidFill>
                <a:latin typeface="Arial"/>
                <a:ea typeface="Arial"/>
                <a:cs typeface="Arial"/>
                <a:sym typeface="Arial"/>
              </a:rPr>
              <a:t>Wealth </a:t>
            </a:r>
            <a:r>
              <a:rPr b="0" i="0" lang="en-US" sz="11999" u="none" cap="none" strike="noStrike">
                <a:solidFill>
                  <a:srgbClr val="718BAB"/>
                </a:solidFill>
                <a:latin typeface="Arial"/>
                <a:ea typeface="Arial"/>
                <a:cs typeface="Arial"/>
                <a:sym typeface="Arial"/>
              </a:rPr>
              <a:t>Secretes 101 </a:t>
            </a:r>
            <a:endParaRPr b="0" i="0" sz="1400" u="none" cap="none" strike="noStrike">
              <a:solidFill>
                <a:srgbClr val="000000"/>
              </a:solidFill>
              <a:latin typeface="Arial"/>
              <a:ea typeface="Arial"/>
              <a:cs typeface="Arial"/>
              <a:sym typeface="Arial"/>
            </a:endParaRPr>
          </a:p>
        </p:txBody>
      </p:sp>
      <p:sp>
        <p:nvSpPr>
          <p:cNvPr id="89" name="Google Shape;89;p1"/>
          <p:cNvSpPr txBox="1"/>
          <p:nvPr/>
        </p:nvSpPr>
        <p:spPr>
          <a:xfrm>
            <a:off x="7590444" y="6714215"/>
            <a:ext cx="10074229" cy="1109286"/>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199"/>
              <a:buFont typeface="Arial"/>
              <a:buNone/>
            </a:pPr>
            <a:r>
              <a:rPr b="0" i="0" lang="en-US" sz="3199" u="none" cap="none" strike="noStrike">
                <a:solidFill>
                  <a:srgbClr val="2A2E3A"/>
                </a:solidFill>
                <a:latin typeface="Arial"/>
                <a:ea typeface="Arial"/>
                <a:cs typeface="Arial"/>
                <a:sym typeface="Arial"/>
              </a:rPr>
              <a:t>By Keshav Moorthy Chandrashekar </a:t>
            </a:r>
            <a:endParaRPr b="0" i="0" sz="1400" u="none" cap="none" strike="noStrike">
              <a:solidFill>
                <a:srgbClr val="000000"/>
              </a:solidFill>
              <a:latin typeface="Arial"/>
              <a:ea typeface="Arial"/>
              <a:cs typeface="Arial"/>
              <a:sym typeface="Arial"/>
            </a:endParaRPr>
          </a:p>
          <a:p>
            <a:pPr indent="0" lvl="0" marL="0" marR="0" rtl="0" algn="l">
              <a:lnSpc>
                <a:spcPct val="140012"/>
              </a:lnSpc>
              <a:spcBef>
                <a:spcPts val="0"/>
              </a:spcBef>
              <a:spcAft>
                <a:spcPts val="0"/>
              </a:spcAft>
              <a:buClr>
                <a:srgbClr val="000000"/>
              </a:buClr>
              <a:buSzPts val="3199"/>
              <a:buFont typeface="Arial"/>
              <a:buNone/>
            </a:pPr>
            <a:r>
              <a:t/>
            </a:r>
            <a:endParaRPr b="0" i="0" sz="3199" u="none" cap="none" strike="noStrike">
              <a:solidFill>
                <a:srgbClr val="2A2E3A"/>
              </a:solidFill>
              <a:latin typeface="Arial"/>
              <a:ea typeface="Arial"/>
              <a:cs typeface="Arial"/>
              <a:sym typeface="Arial"/>
            </a:endParaRPr>
          </a:p>
        </p:txBody>
      </p:sp>
      <p:sp>
        <p:nvSpPr>
          <p:cNvPr id="90" name="Google Shape;90;p1"/>
          <p:cNvSpPr txBox="1"/>
          <p:nvPr/>
        </p:nvSpPr>
        <p:spPr>
          <a:xfrm>
            <a:off x="1423709" y="1049637"/>
            <a:ext cx="5645597" cy="69603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Clr>
                <a:srgbClr val="000000"/>
              </a:buClr>
              <a:buSzPts val="4097"/>
              <a:buFont typeface="Arial"/>
              <a:buNone/>
            </a:pPr>
            <a:r>
              <a:rPr b="0" i="0" lang="en-US" sz="4097" u="none" cap="none" strike="noStrike">
                <a:solidFill>
                  <a:srgbClr val="000000"/>
                </a:solidFill>
                <a:latin typeface="Arial"/>
                <a:ea typeface="Arial"/>
                <a:cs typeface="Arial"/>
                <a:sym typeface="Arial"/>
              </a:rPr>
              <a:t>KMS Wealth Creations</a:t>
            </a:r>
            <a:endParaRPr b="0" i="0" sz="1400" u="none" cap="none" strike="noStrike">
              <a:solidFill>
                <a:srgbClr val="000000"/>
              </a:solidFill>
              <a:latin typeface="Arial"/>
              <a:ea typeface="Arial"/>
              <a:cs typeface="Arial"/>
              <a:sym typeface="Arial"/>
            </a:endParaRPr>
          </a:p>
        </p:txBody>
      </p:sp>
      <p:sp>
        <p:nvSpPr>
          <p:cNvPr id="91" name="Google Shape;91;p1"/>
          <p:cNvSpPr txBox="1"/>
          <p:nvPr/>
        </p:nvSpPr>
        <p:spPr>
          <a:xfrm>
            <a:off x="8217149" y="7268858"/>
            <a:ext cx="5018065" cy="1378454"/>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199"/>
              <a:buFont typeface="Arial"/>
              <a:buNone/>
            </a:pPr>
            <a:r>
              <a:rPr b="0" i="0" lang="en-US" sz="3199" u="none" cap="none" strike="noStrike">
                <a:solidFill>
                  <a:srgbClr val="2A2E3A"/>
                </a:solidFill>
                <a:latin typeface="Arial"/>
                <a:ea typeface="Arial"/>
                <a:cs typeface="Arial"/>
                <a:sym typeface="Arial"/>
              </a:rPr>
              <a:t>Chief Executive Officer, KMS Wealth Creations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0"/>
          <p:cNvSpPr/>
          <p:nvPr/>
        </p:nvSpPr>
        <p:spPr>
          <a:xfrm>
            <a:off x="-5296844" y="-1836715"/>
            <a:ext cx="13960430" cy="13960430"/>
          </a:xfrm>
          <a:custGeom>
            <a:rect b="b" l="l" r="r" t="t"/>
            <a:pathLst>
              <a:path extrusionOk="0" h="13960430" w="13960430">
                <a:moveTo>
                  <a:pt x="0" y="0"/>
                </a:moveTo>
                <a:lnTo>
                  <a:pt x="13960431" y="0"/>
                </a:lnTo>
                <a:lnTo>
                  <a:pt x="13960431" y="13960430"/>
                </a:lnTo>
                <a:lnTo>
                  <a:pt x="0" y="13960430"/>
                </a:lnTo>
                <a:lnTo>
                  <a:pt x="0" y="0"/>
                </a:lnTo>
                <a:close/>
              </a:path>
            </a:pathLst>
          </a:custGeom>
          <a:blipFill rotWithShape="1">
            <a:blip r:embed="rId3">
              <a:alphaModFix/>
            </a:blip>
            <a:stretch>
              <a:fillRect b="0" l="0" r="0" t="0"/>
            </a:stretch>
          </a:blipFill>
          <a:ln>
            <a:noFill/>
          </a:ln>
        </p:spPr>
      </p:sp>
      <p:sp>
        <p:nvSpPr>
          <p:cNvPr id="203" name="Google Shape;203;p10"/>
          <p:cNvSpPr/>
          <p:nvPr/>
        </p:nvSpPr>
        <p:spPr>
          <a:xfrm>
            <a:off x="10077175" y="381912"/>
            <a:ext cx="1821708" cy="1821708"/>
          </a:xfrm>
          <a:custGeom>
            <a:rect b="b" l="l" r="r" t="t"/>
            <a:pathLst>
              <a:path extrusionOk="0" h="1821708" w="1821708">
                <a:moveTo>
                  <a:pt x="0" y="0"/>
                </a:moveTo>
                <a:lnTo>
                  <a:pt x="1821708" y="0"/>
                </a:lnTo>
                <a:lnTo>
                  <a:pt x="1821708" y="1821708"/>
                </a:lnTo>
                <a:lnTo>
                  <a:pt x="0" y="1821708"/>
                </a:lnTo>
                <a:lnTo>
                  <a:pt x="0" y="0"/>
                </a:lnTo>
                <a:close/>
              </a:path>
            </a:pathLst>
          </a:custGeom>
          <a:blipFill rotWithShape="1">
            <a:blip r:embed="rId4">
              <a:alphaModFix amt="44999"/>
            </a:blip>
            <a:stretch>
              <a:fillRect b="0" l="0" r="0" t="0"/>
            </a:stretch>
          </a:blipFill>
          <a:ln>
            <a:noFill/>
          </a:ln>
        </p:spPr>
      </p:sp>
      <p:sp>
        <p:nvSpPr>
          <p:cNvPr id="204" name="Google Shape;204;p10"/>
          <p:cNvSpPr/>
          <p:nvPr/>
        </p:nvSpPr>
        <p:spPr>
          <a:xfrm>
            <a:off x="10077175" y="5812411"/>
            <a:ext cx="1821708" cy="1821708"/>
          </a:xfrm>
          <a:custGeom>
            <a:rect b="b" l="l" r="r" t="t"/>
            <a:pathLst>
              <a:path extrusionOk="0" h="1821708" w="1821708">
                <a:moveTo>
                  <a:pt x="0" y="0"/>
                </a:moveTo>
                <a:lnTo>
                  <a:pt x="1821708" y="0"/>
                </a:lnTo>
                <a:lnTo>
                  <a:pt x="1821708" y="1821708"/>
                </a:lnTo>
                <a:lnTo>
                  <a:pt x="0" y="1821708"/>
                </a:lnTo>
                <a:lnTo>
                  <a:pt x="0" y="0"/>
                </a:lnTo>
                <a:close/>
              </a:path>
            </a:pathLst>
          </a:custGeom>
          <a:blipFill rotWithShape="1">
            <a:blip r:embed="rId5">
              <a:alphaModFix amt="44999"/>
            </a:blip>
            <a:stretch>
              <a:fillRect b="0" l="0" r="0" t="0"/>
            </a:stretch>
          </a:blipFill>
          <a:ln>
            <a:noFill/>
          </a:ln>
        </p:spPr>
      </p:sp>
      <p:sp>
        <p:nvSpPr>
          <p:cNvPr id="205" name="Google Shape;205;p10"/>
          <p:cNvSpPr/>
          <p:nvPr/>
        </p:nvSpPr>
        <p:spPr>
          <a:xfrm>
            <a:off x="10397124" y="672597"/>
            <a:ext cx="1198780" cy="1159548"/>
          </a:xfrm>
          <a:custGeom>
            <a:rect b="b" l="l" r="r" t="t"/>
            <a:pathLst>
              <a:path extrusionOk="0" h="1159548" w="1198780">
                <a:moveTo>
                  <a:pt x="0" y="0"/>
                </a:moveTo>
                <a:lnTo>
                  <a:pt x="1198780" y="0"/>
                </a:lnTo>
                <a:lnTo>
                  <a:pt x="1198780" y="1159548"/>
                </a:lnTo>
                <a:lnTo>
                  <a:pt x="0" y="1159548"/>
                </a:lnTo>
                <a:lnTo>
                  <a:pt x="0" y="0"/>
                </a:lnTo>
                <a:close/>
              </a:path>
            </a:pathLst>
          </a:custGeom>
          <a:blipFill rotWithShape="1">
            <a:blip r:embed="rId6">
              <a:alphaModFix/>
            </a:blip>
            <a:stretch>
              <a:fillRect b="0" l="0" r="0" t="0"/>
            </a:stretch>
          </a:blipFill>
          <a:ln>
            <a:noFill/>
          </a:ln>
        </p:spPr>
      </p:sp>
      <p:sp>
        <p:nvSpPr>
          <p:cNvPr id="206" name="Google Shape;206;p10"/>
          <p:cNvSpPr/>
          <p:nvPr/>
        </p:nvSpPr>
        <p:spPr>
          <a:xfrm>
            <a:off x="10133661" y="3263975"/>
            <a:ext cx="1632537" cy="1632537"/>
          </a:xfrm>
          <a:custGeom>
            <a:rect b="b" l="l" r="r" t="t"/>
            <a:pathLst>
              <a:path extrusionOk="0" h="1632537" w="1632537">
                <a:moveTo>
                  <a:pt x="0" y="0"/>
                </a:moveTo>
                <a:lnTo>
                  <a:pt x="1632536" y="0"/>
                </a:lnTo>
                <a:lnTo>
                  <a:pt x="1632536" y="1632536"/>
                </a:lnTo>
                <a:lnTo>
                  <a:pt x="0" y="1632536"/>
                </a:lnTo>
                <a:lnTo>
                  <a:pt x="0" y="0"/>
                </a:lnTo>
                <a:close/>
              </a:path>
            </a:pathLst>
          </a:custGeom>
          <a:blipFill rotWithShape="1">
            <a:blip r:embed="rId7">
              <a:alphaModFix/>
            </a:blip>
            <a:stretch>
              <a:fillRect b="0" l="0" r="0" t="0"/>
            </a:stretch>
          </a:blipFill>
          <a:ln>
            <a:noFill/>
          </a:ln>
        </p:spPr>
      </p:sp>
      <p:sp>
        <p:nvSpPr>
          <p:cNvPr id="207" name="Google Shape;207;p10"/>
          <p:cNvSpPr/>
          <p:nvPr/>
        </p:nvSpPr>
        <p:spPr>
          <a:xfrm>
            <a:off x="10375770" y="6102521"/>
            <a:ext cx="1241488" cy="1241488"/>
          </a:xfrm>
          <a:custGeom>
            <a:rect b="b" l="l" r="r" t="t"/>
            <a:pathLst>
              <a:path extrusionOk="0" h="1241488" w="1241488">
                <a:moveTo>
                  <a:pt x="0" y="0"/>
                </a:moveTo>
                <a:lnTo>
                  <a:pt x="1241488" y="0"/>
                </a:lnTo>
                <a:lnTo>
                  <a:pt x="1241488" y="1241488"/>
                </a:lnTo>
                <a:lnTo>
                  <a:pt x="0" y="1241488"/>
                </a:lnTo>
                <a:lnTo>
                  <a:pt x="0" y="0"/>
                </a:lnTo>
                <a:close/>
              </a:path>
            </a:pathLst>
          </a:custGeom>
          <a:blipFill rotWithShape="1">
            <a:blip r:embed="rId8">
              <a:alphaModFix/>
            </a:blip>
            <a:stretch>
              <a:fillRect b="0" l="0" r="0" t="0"/>
            </a:stretch>
          </a:blipFill>
          <a:ln>
            <a:noFill/>
          </a:ln>
        </p:spPr>
      </p:sp>
      <p:sp>
        <p:nvSpPr>
          <p:cNvPr id="208" name="Google Shape;208;p10"/>
          <p:cNvSpPr/>
          <p:nvPr/>
        </p:nvSpPr>
        <p:spPr>
          <a:xfrm>
            <a:off x="10133661" y="8271246"/>
            <a:ext cx="1821708" cy="1821708"/>
          </a:xfrm>
          <a:custGeom>
            <a:rect b="b" l="l" r="r" t="t"/>
            <a:pathLst>
              <a:path extrusionOk="0" h="1821708" w="1821708">
                <a:moveTo>
                  <a:pt x="0" y="0"/>
                </a:moveTo>
                <a:lnTo>
                  <a:pt x="1821708" y="0"/>
                </a:lnTo>
                <a:lnTo>
                  <a:pt x="1821708" y="1821708"/>
                </a:lnTo>
                <a:lnTo>
                  <a:pt x="0" y="1821708"/>
                </a:lnTo>
                <a:lnTo>
                  <a:pt x="0" y="0"/>
                </a:lnTo>
                <a:close/>
              </a:path>
            </a:pathLst>
          </a:custGeom>
          <a:blipFill rotWithShape="1">
            <a:blip r:embed="rId5">
              <a:alphaModFix amt="44999"/>
            </a:blip>
            <a:stretch>
              <a:fillRect b="0" l="0" r="0" t="0"/>
            </a:stretch>
          </a:blipFill>
          <a:ln>
            <a:noFill/>
          </a:ln>
        </p:spPr>
      </p:sp>
      <p:sp>
        <p:nvSpPr>
          <p:cNvPr id="209" name="Google Shape;209;p10"/>
          <p:cNvSpPr/>
          <p:nvPr/>
        </p:nvSpPr>
        <p:spPr>
          <a:xfrm>
            <a:off x="10397124" y="8661423"/>
            <a:ext cx="1294298" cy="1041355"/>
          </a:xfrm>
          <a:custGeom>
            <a:rect b="b" l="l" r="r" t="t"/>
            <a:pathLst>
              <a:path extrusionOk="0" h="1041355" w="1294298">
                <a:moveTo>
                  <a:pt x="0" y="0"/>
                </a:moveTo>
                <a:lnTo>
                  <a:pt x="1294298" y="0"/>
                </a:lnTo>
                <a:lnTo>
                  <a:pt x="1294298" y="1041354"/>
                </a:lnTo>
                <a:lnTo>
                  <a:pt x="0" y="1041354"/>
                </a:lnTo>
                <a:lnTo>
                  <a:pt x="0" y="0"/>
                </a:lnTo>
                <a:close/>
              </a:path>
            </a:pathLst>
          </a:custGeom>
          <a:blipFill rotWithShape="1">
            <a:blip r:embed="rId9">
              <a:alphaModFix/>
            </a:blip>
            <a:stretch>
              <a:fillRect b="0" l="0" r="0" t="0"/>
            </a:stretch>
          </a:blipFill>
          <a:ln>
            <a:noFill/>
          </a:ln>
        </p:spPr>
      </p:sp>
      <p:grpSp>
        <p:nvGrpSpPr>
          <p:cNvPr id="210" name="Google Shape;210;p10"/>
          <p:cNvGrpSpPr/>
          <p:nvPr/>
        </p:nvGrpSpPr>
        <p:grpSpPr>
          <a:xfrm>
            <a:off x="1028700" y="3488459"/>
            <a:ext cx="7129946" cy="3026237"/>
            <a:chOff x="0" y="-76200"/>
            <a:chExt cx="9506595" cy="4034983"/>
          </a:xfrm>
        </p:grpSpPr>
        <p:sp>
          <p:nvSpPr>
            <p:cNvPr id="211" name="Google Shape;211;p10"/>
            <p:cNvSpPr txBox="1"/>
            <p:nvPr/>
          </p:nvSpPr>
          <p:spPr>
            <a:xfrm>
              <a:off x="0" y="-76200"/>
              <a:ext cx="9506595" cy="3030908"/>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Clr>
                  <a:srgbClr val="000000"/>
                </a:buClr>
                <a:buSzPts val="6999"/>
                <a:buFont typeface="Arial"/>
                <a:buNone/>
              </a:pPr>
              <a:r>
                <a:rPr b="0" i="0" lang="en-US" sz="6999" u="none" cap="none" strike="noStrike">
                  <a:solidFill>
                    <a:srgbClr val="2A2E3A"/>
                  </a:solidFill>
                  <a:latin typeface="Arial"/>
                  <a:ea typeface="Arial"/>
                  <a:cs typeface="Arial"/>
                  <a:sym typeface="Arial"/>
                </a:rPr>
                <a:t>Sources  of </a:t>
              </a:r>
              <a:r>
                <a:rPr b="0" i="0" lang="en-US" sz="6999" u="none" cap="none" strike="noStrike">
                  <a:solidFill>
                    <a:srgbClr val="718BAB"/>
                  </a:solidFill>
                  <a:latin typeface="Arial"/>
                  <a:ea typeface="Arial"/>
                  <a:cs typeface="Arial"/>
                  <a:sym typeface="Arial"/>
                </a:rPr>
                <a:t>Wealth</a:t>
              </a:r>
              <a:endParaRPr b="0" i="0" sz="1400" u="none" cap="none" strike="noStrike">
                <a:solidFill>
                  <a:srgbClr val="000000"/>
                </a:solidFill>
                <a:latin typeface="Arial"/>
                <a:ea typeface="Arial"/>
                <a:cs typeface="Arial"/>
                <a:sym typeface="Arial"/>
              </a:endParaRPr>
            </a:p>
          </p:txBody>
        </p:sp>
        <p:sp>
          <p:nvSpPr>
            <p:cNvPr id="212" name="Google Shape;212;p10"/>
            <p:cNvSpPr txBox="1"/>
            <p:nvPr/>
          </p:nvSpPr>
          <p:spPr>
            <a:xfrm>
              <a:off x="0" y="3251221"/>
              <a:ext cx="9050405" cy="707562"/>
            </a:xfrm>
            <a:prstGeom prst="rect">
              <a:avLst/>
            </a:prstGeom>
            <a:noFill/>
            <a:ln>
              <a:noFill/>
            </a:ln>
          </p:spPr>
          <p:txBody>
            <a:bodyPr anchorCtr="0" anchor="t" bIns="0" lIns="0" spcFirstLastPara="1" rIns="0" wrap="square" tIns="0">
              <a:spAutoFit/>
            </a:bodyPr>
            <a:lstStyle/>
            <a:p>
              <a:pPr indent="0" lvl="0" marL="0" marR="0" rtl="0" algn="l">
                <a:lnSpc>
                  <a:spcPct val="248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10"/>
          <p:cNvGrpSpPr/>
          <p:nvPr/>
        </p:nvGrpSpPr>
        <p:grpSpPr>
          <a:xfrm>
            <a:off x="12696306" y="622809"/>
            <a:ext cx="3887104" cy="1339914"/>
            <a:chOff x="0" y="0"/>
            <a:chExt cx="5182806" cy="1786552"/>
          </a:xfrm>
        </p:grpSpPr>
        <p:sp>
          <p:nvSpPr>
            <p:cNvPr id="214" name="Google Shape;214;p10"/>
            <p:cNvSpPr txBox="1"/>
            <p:nvPr/>
          </p:nvSpPr>
          <p:spPr>
            <a:xfrm>
              <a:off x="0" y="0"/>
              <a:ext cx="5182806" cy="7620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3799"/>
                <a:buFont typeface="Arial"/>
                <a:buNone/>
              </a:pPr>
              <a:r>
                <a:rPr b="0" i="0" lang="en-US" sz="3799" u="none" cap="none" strike="noStrike">
                  <a:solidFill>
                    <a:srgbClr val="2A2E3A"/>
                  </a:solidFill>
                  <a:latin typeface="Arial"/>
                  <a:ea typeface="Arial"/>
                  <a:cs typeface="Arial"/>
                  <a:sym typeface="Arial"/>
                </a:rPr>
                <a:t>Source  1</a:t>
              </a:r>
              <a:endParaRPr b="0" i="0" sz="1400" u="none" cap="none" strike="noStrike">
                <a:solidFill>
                  <a:srgbClr val="000000"/>
                </a:solidFill>
                <a:latin typeface="Arial"/>
                <a:ea typeface="Arial"/>
                <a:cs typeface="Arial"/>
                <a:sym typeface="Arial"/>
              </a:endParaRPr>
            </a:p>
          </p:txBody>
        </p:sp>
        <p:sp>
          <p:nvSpPr>
            <p:cNvPr id="215" name="Google Shape;215;p10"/>
            <p:cNvSpPr txBox="1"/>
            <p:nvPr/>
          </p:nvSpPr>
          <p:spPr>
            <a:xfrm>
              <a:off x="0" y="896532"/>
              <a:ext cx="5182806" cy="89002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0" i="0" lang="en-US" sz="3999" u="none" cap="none" strike="noStrike">
                  <a:solidFill>
                    <a:srgbClr val="2A2E3A"/>
                  </a:solidFill>
                  <a:latin typeface="Arial"/>
                  <a:ea typeface="Arial"/>
                  <a:cs typeface="Arial"/>
                  <a:sym typeface="Arial"/>
                </a:rPr>
                <a:t>Real Estate </a:t>
              </a:r>
              <a:endParaRPr b="0" i="0" sz="1400" u="none" cap="none" strike="noStrike">
                <a:solidFill>
                  <a:srgbClr val="000000"/>
                </a:solidFill>
                <a:latin typeface="Arial"/>
                <a:ea typeface="Arial"/>
                <a:cs typeface="Arial"/>
                <a:sym typeface="Arial"/>
              </a:endParaRPr>
            </a:p>
          </p:txBody>
        </p:sp>
      </p:grpSp>
      <p:grpSp>
        <p:nvGrpSpPr>
          <p:cNvPr id="216" name="Google Shape;216;p10"/>
          <p:cNvGrpSpPr/>
          <p:nvPr/>
        </p:nvGrpSpPr>
        <p:grpSpPr>
          <a:xfrm>
            <a:off x="12696306" y="3339867"/>
            <a:ext cx="3887104" cy="1339914"/>
            <a:chOff x="0" y="0"/>
            <a:chExt cx="5182806" cy="1786552"/>
          </a:xfrm>
        </p:grpSpPr>
        <p:sp>
          <p:nvSpPr>
            <p:cNvPr id="217" name="Google Shape;217;p10"/>
            <p:cNvSpPr txBox="1"/>
            <p:nvPr/>
          </p:nvSpPr>
          <p:spPr>
            <a:xfrm>
              <a:off x="0" y="0"/>
              <a:ext cx="5182806" cy="7620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3799"/>
                <a:buFont typeface="Arial"/>
                <a:buNone/>
              </a:pPr>
              <a:r>
                <a:rPr b="0" i="0" lang="en-US" sz="3799" u="none" cap="none" strike="noStrike">
                  <a:solidFill>
                    <a:srgbClr val="2A2E3A"/>
                  </a:solidFill>
                  <a:latin typeface="Arial"/>
                  <a:ea typeface="Arial"/>
                  <a:cs typeface="Arial"/>
                  <a:sym typeface="Arial"/>
                </a:rPr>
                <a:t>Source 2</a:t>
              </a:r>
              <a:endParaRPr b="0" i="0" sz="1400" u="none" cap="none" strike="noStrike">
                <a:solidFill>
                  <a:srgbClr val="000000"/>
                </a:solidFill>
                <a:latin typeface="Arial"/>
                <a:ea typeface="Arial"/>
                <a:cs typeface="Arial"/>
                <a:sym typeface="Arial"/>
              </a:endParaRPr>
            </a:p>
          </p:txBody>
        </p:sp>
        <p:sp>
          <p:nvSpPr>
            <p:cNvPr id="218" name="Google Shape;218;p10"/>
            <p:cNvSpPr txBox="1"/>
            <p:nvPr/>
          </p:nvSpPr>
          <p:spPr>
            <a:xfrm>
              <a:off x="0" y="896532"/>
              <a:ext cx="5182806" cy="89002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0" i="0" lang="en-US" sz="3999" u="none" cap="none" strike="noStrike">
                  <a:solidFill>
                    <a:srgbClr val="2A2E3A"/>
                  </a:solidFill>
                  <a:latin typeface="Arial"/>
                  <a:ea typeface="Arial"/>
                  <a:cs typeface="Arial"/>
                  <a:sym typeface="Arial"/>
                </a:rPr>
                <a:t>Gold</a:t>
              </a:r>
              <a:endParaRPr b="0" i="0" sz="1400" u="none" cap="none" strike="noStrike">
                <a:solidFill>
                  <a:srgbClr val="000000"/>
                </a:solidFill>
                <a:latin typeface="Arial"/>
                <a:ea typeface="Arial"/>
                <a:cs typeface="Arial"/>
                <a:sym typeface="Arial"/>
              </a:endParaRPr>
            </a:p>
          </p:txBody>
        </p:sp>
      </p:grpSp>
      <p:grpSp>
        <p:nvGrpSpPr>
          <p:cNvPr id="219" name="Google Shape;219;p10"/>
          <p:cNvGrpSpPr/>
          <p:nvPr/>
        </p:nvGrpSpPr>
        <p:grpSpPr>
          <a:xfrm>
            <a:off x="12696306" y="5700899"/>
            <a:ext cx="3887104" cy="2044733"/>
            <a:chOff x="0" y="0"/>
            <a:chExt cx="5182806" cy="2726311"/>
          </a:xfrm>
        </p:grpSpPr>
        <p:sp>
          <p:nvSpPr>
            <p:cNvPr id="220" name="Google Shape;220;p10"/>
            <p:cNvSpPr txBox="1"/>
            <p:nvPr/>
          </p:nvSpPr>
          <p:spPr>
            <a:xfrm>
              <a:off x="0" y="0"/>
              <a:ext cx="5182806" cy="7620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3799"/>
                <a:buFont typeface="Arial"/>
                <a:buNone/>
              </a:pPr>
              <a:r>
                <a:rPr b="0" i="0" lang="en-US" sz="3799" u="none" cap="none" strike="noStrike">
                  <a:solidFill>
                    <a:srgbClr val="2A2E3A"/>
                  </a:solidFill>
                  <a:latin typeface="Arial"/>
                  <a:ea typeface="Arial"/>
                  <a:cs typeface="Arial"/>
                  <a:sym typeface="Arial"/>
                </a:rPr>
                <a:t>Source  3</a:t>
              </a:r>
              <a:endParaRPr b="0" i="0" sz="1400" u="none" cap="none" strike="noStrike">
                <a:solidFill>
                  <a:srgbClr val="000000"/>
                </a:solidFill>
                <a:latin typeface="Arial"/>
                <a:ea typeface="Arial"/>
                <a:cs typeface="Arial"/>
                <a:sym typeface="Arial"/>
              </a:endParaRPr>
            </a:p>
          </p:txBody>
        </p:sp>
        <p:sp>
          <p:nvSpPr>
            <p:cNvPr id="221" name="Google Shape;221;p10"/>
            <p:cNvSpPr txBox="1"/>
            <p:nvPr/>
          </p:nvSpPr>
          <p:spPr>
            <a:xfrm>
              <a:off x="0" y="896532"/>
              <a:ext cx="5182806" cy="182977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0" i="0" lang="en-US" sz="3999" u="none" cap="none" strike="noStrike">
                  <a:solidFill>
                    <a:srgbClr val="2A2E3A"/>
                  </a:solidFill>
                  <a:latin typeface="Arial"/>
                  <a:ea typeface="Arial"/>
                  <a:cs typeface="Arial"/>
                  <a:sym typeface="Arial"/>
                </a:rPr>
                <a:t>Bonds, Mutual Funds </a:t>
              </a:r>
              <a:endParaRPr b="0" i="0" sz="1400" u="none" cap="none" strike="noStrike">
                <a:solidFill>
                  <a:srgbClr val="000000"/>
                </a:solidFill>
                <a:latin typeface="Arial"/>
                <a:ea typeface="Arial"/>
                <a:cs typeface="Arial"/>
                <a:sym typeface="Arial"/>
              </a:endParaRPr>
            </a:p>
          </p:txBody>
        </p:sp>
      </p:grpSp>
      <p:grpSp>
        <p:nvGrpSpPr>
          <p:cNvPr id="222" name="Google Shape;222;p10"/>
          <p:cNvGrpSpPr/>
          <p:nvPr/>
        </p:nvGrpSpPr>
        <p:grpSpPr>
          <a:xfrm>
            <a:off x="12696306" y="8505739"/>
            <a:ext cx="3887104" cy="1339913"/>
            <a:chOff x="0" y="0"/>
            <a:chExt cx="5182806" cy="1786551"/>
          </a:xfrm>
        </p:grpSpPr>
        <p:sp>
          <p:nvSpPr>
            <p:cNvPr id="223" name="Google Shape;223;p10"/>
            <p:cNvSpPr txBox="1"/>
            <p:nvPr/>
          </p:nvSpPr>
          <p:spPr>
            <a:xfrm>
              <a:off x="0" y="0"/>
              <a:ext cx="5182806" cy="7620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3799"/>
                <a:buFont typeface="Arial"/>
                <a:buNone/>
              </a:pPr>
              <a:r>
                <a:rPr b="0" i="0" lang="en-US" sz="3799" u="none" cap="none" strike="noStrike">
                  <a:solidFill>
                    <a:srgbClr val="2A2E3A"/>
                  </a:solidFill>
                  <a:latin typeface="Arial"/>
                  <a:ea typeface="Arial"/>
                  <a:cs typeface="Arial"/>
                  <a:sym typeface="Arial"/>
                </a:rPr>
                <a:t>Source  4</a:t>
              </a:r>
              <a:endParaRPr b="0" i="0" sz="1400" u="none" cap="none" strike="noStrike">
                <a:solidFill>
                  <a:srgbClr val="000000"/>
                </a:solidFill>
                <a:latin typeface="Arial"/>
                <a:ea typeface="Arial"/>
                <a:cs typeface="Arial"/>
                <a:sym typeface="Arial"/>
              </a:endParaRPr>
            </a:p>
          </p:txBody>
        </p:sp>
        <p:sp>
          <p:nvSpPr>
            <p:cNvPr id="224" name="Google Shape;224;p10"/>
            <p:cNvSpPr txBox="1"/>
            <p:nvPr/>
          </p:nvSpPr>
          <p:spPr>
            <a:xfrm>
              <a:off x="0" y="896532"/>
              <a:ext cx="5182806" cy="89001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0" i="0" lang="en-US" sz="3999" u="none" cap="none" strike="noStrike">
                  <a:solidFill>
                    <a:srgbClr val="2A2E3A"/>
                  </a:solidFill>
                  <a:latin typeface="Arial"/>
                  <a:ea typeface="Arial"/>
                  <a:cs typeface="Arial"/>
                  <a:sym typeface="Arial"/>
                </a:rPr>
                <a:t>Business</a:t>
              </a:r>
              <a:endParaRPr b="0" i="0" sz="1400" u="none" cap="none" strike="noStrike">
                <a:solidFill>
                  <a:srgbClr val="000000"/>
                </a:solidFill>
                <a:latin typeface="Arial"/>
                <a:ea typeface="Arial"/>
                <a:cs typeface="Arial"/>
                <a:sym typeface="Arial"/>
              </a:endParaRPr>
            </a:p>
          </p:txBody>
        </p:sp>
      </p:grpSp>
      <p:sp>
        <p:nvSpPr>
          <p:cNvPr id="225" name="Google Shape;225;p10"/>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aphicFrame>
        <p:nvGraphicFramePr>
          <p:cNvPr id="230" name="Google Shape;230;p11"/>
          <p:cNvGraphicFramePr/>
          <p:nvPr/>
        </p:nvGraphicFramePr>
        <p:xfrm>
          <a:off x="9633851" y="5143500"/>
          <a:ext cx="3000000" cy="3000000"/>
        </p:xfrm>
        <a:graphic>
          <a:graphicData uri="http://schemas.openxmlformats.org/drawingml/2006/table">
            <a:tbl>
              <a:tblPr>
                <a:noFill/>
                <a:tableStyleId>{E1CB776C-9537-4B79-A9EF-BF759FE74766}</a:tableStyleId>
              </a:tblPr>
              <a:tblGrid>
                <a:gridCol w="824950"/>
                <a:gridCol w="6800500"/>
              </a:tblGrid>
              <a:tr h="1418150">
                <a:tc>
                  <a:txBody>
                    <a:bodyPr/>
                    <a:lstStyle/>
                    <a:p>
                      <a:pPr indent="0" lvl="0" marL="0" marR="0" rtl="0" algn="l">
                        <a:lnSpc>
                          <a:spcPct val="279909"/>
                        </a:lnSpc>
                        <a:spcBef>
                          <a:spcPts val="0"/>
                        </a:spcBef>
                        <a:spcAft>
                          <a:spcPts val="0"/>
                        </a:spcAft>
                        <a:buClr>
                          <a:srgbClr val="000000"/>
                        </a:buClr>
                        <a:buSzPts val="1100"/>
                        <a:buFont typeface="Arial"/>
                        <a:buNone/>
                      </a:pPr>
                      <a:r>
                        <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c>
                  <a:txBody>
                    <a:bodyPr/>
                    <a:lstStyle/>
                    <a:p>
                      <a:pPr indent="0" lvl="0" marL="0" marR="0" rtl="0" algn="l">
                        <a:lnSpc>
                          <a:spcPct val="140000"/>
                        </a:lnSpc>
                        <a:spcBef>
                          <a:spcPts val="0"/>
                        </a:spcBef>
                        <a:spcAft>
                          <a:spcPts val="0"/>
                        </a:spcAft>
                        <a:buClr>
                          <a:srgbClr val="000000"/>
                        </a:buClr>
                        <a:buSzPts val="3300"/>
                        <a:buFont typeface="Arial"/>
                        <a:buNone/>
                      </a:pPr>
                      <a:r>
                        <a:rPr lang="en-US" sz="3300" u="none" cap="none" strike="noStrike">
                          <a:solidFill>
                            <a:srgbClr val="2A2E3A"/>
                          </a:solidFill>
                          <a:latin typeface="Arial"/>
                          <a:ea typeface="Arial"/>
                          <a:cs typeface="Arial"/>
                          <a:sym typeface="Arial"/>
                        </a:rPr>
                        <a:t>Value Time </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r>
              <a:tr h="1418150">
                <a:tc>
                  <a:txBody>
                    <a:bodyPr/>
                    <a:lstStyle/>
                    <a:p>
                      <a:pPr indent="0" lvl="0" marL="0" marR="0" rtl="0" algn="l">
                        <a:lnSpc>
                          <a:spcPct val="279909"/>
                        </a:lnSpc>
                        <a:spcBef>
                          <a:spcPts val="0"/>
                        </a:spcBef>
                        <a:spcAft>
                          <a:spcPts val="0"/>
                        </a:spcAft>
                        <a:buClr>
                          <a:srgbClr val="000000"/>
                        </a:buClr>
                        <a:buSzPts val="1100"/>
                        <a:buFont typeface="Arial"/>
                        <a:buNone/>
                      </a:pPr>
                      <a:r>
                        <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c>
                  <a:txBody>
                    <a:bodyPr/>
                    <a:lstStyle/>
                    <a:p>
                      <a:pPr indent="0" lvl="0" marL="0" marR="0" rtl="0" algn="l">
                        <a:lnSpc>
                          <a:spcPct val="140013"/>
                        </a:lnSpc>
                        <a:spcBef>
                          <a:spcPts val="0"/>
                        </a:spcBef>
                        <a:spcAft>
                          <a:spcPts val="0"/>
                        </a:spcAft>
                        <a:buClr>
                          <a:srgbClr val="000000"/>
                        </a:buClr>
                        <a:buSzPts val="2999"/>
                        <a:buFont typeface="Arial"/>
                        <a:buNone/>
                      </a:pPr>
                      <a:r>
                        <a:rPr lang="en-US" sz="2999" u="none" cap="none" strike="noStrike">
                          <a:solidFill>
                            <a:srgbClr val="2A2E3A"/>
                          </a:solidFill>
                          <a:latin typeface="Arial"/>
                          <a:ea typeface="Arial"/>
                          <a:cs typeface="Arial"/>
                          <a:sym typeface="Arial"/>
                        </a:rPr>
                        <a:t>Use the Situation as Opportunity </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r>
              <a:tr h="1418150">
                <a:tc>
                  <a:txBody>
                    <a:bodyPr/>
                    <a:lstStyle/>
                    <a:p>
                      <a:pPr indent="0" lvl="0" marL="0" marR="0" rtl="0" algn="l">
                        <a:lnSpc>
                          <a:spcPct val="279909"/>
                        </a:lnSpc>
                        <a:spcBef>
                          <a:spcPts val="0"/>
                        </a:spcBef>
                        <a:spcAft>
                          <a:spcPts val="0"/>
                        </a:spcAft>
                        <a:buClr>
                          <a:srgbClr val="000000"/>
                        </a:buClr>
                        <a:buSzPts val="1100"/>
                        <a:buFont typeface="Arial"/>
                        <a:buNone/>
                      </a:pPr>
                      <a:r>
                        <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c>
                  <a:txBody>
                    <a:bodyPr/>
                    <a:lstStyle/>
                    <a:p>
                      <a:pPr indent="0" lvl="0" marL="0" marR="0" rtl="0" algn="l">
                        <a:lnSpc>
                          <a:spcPct val="140000"/>
                        </a:lnSpc>
                        <a:spcBef>
                          <a:spcPts val="0"/>
                        </a:spcBef>
                        <a:spcAft>
                          <a:spcPts val="0"/>
                        </a:spcAft>
                        <a:buClr>
                          <a:srgbClr val="000000"/>
                        </a:buClr>
                        <a:buSzPts val="3300"/>
                        <a:buFont typeface="Arial"/>
                        <a:buNone/>
                      </a:pPr>
                      <a:r>
                        <a:rPr lang="en-US" sz="3300" u="none" cap="none" strike="noStrike">
                          <a:solidFill>
                            <a:srgbClr val="2A2E3A"/>
                          </a:solidFill>
                          <a:latin typeface="Arial"/>
                          <a:ea typeface="Arial"/>
                          <a:cs typeface="Arial"/>
                          <a:sym typeface="Arial"/>
                        </a:rPr>
                        <a:t>Patience</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r>
            </a:tbl>
          </a:graphicData>
        </a:graphic>
      </p:graphicFrame>
      <p:graphicFrame>
        <p:nvGraphicFramePr>
          <p:cNvPr id="231" name="Google Shape;231;p11"/>
          <p:cNvGraphicFramePr/>
          <p:nvPr/>
        </p:nvGraphicFramePr>
        <p:xfrm>
          <a:off x="1028700" y="5143500"/>
          <a:ext cx="3000000" cy="3000000"/>
        </p:xfrm>
        <a:graphic>
          <a:graphicData uri="http://schemas.openxmlformats.org/drawingml/2006/table">
            <a:tbl>
              <a:tblPr>
                <a:noFill/>
                <a:tableStyleId>{E1CB776C-9537-4B79-A9EF-BF759FE74766}</a:tableStyleId>
              </a:tblPr>
              <a:tblGrid>
                <a:gridCol w="309475"/>
                <a:gridCol w="6421000"/>
              </a:tblGrid>
              <a:tr h="1418150">
                <a:tc>
                  <a:txBody>
                    <a:bodyPr/>
                    <a:lstStyle/>
                    <a:p>
                      <a:pPr indent="0" lvl="0" marL="0" marR="0" rtl="0" algn="l">
                        <a:lnSpc>
                          <a:spcPct val="140018"/>
                        </a:lnSpc>
                        <a:spcBef>
                          <a:spcPts val="0"/>
                        </a:spcBef>
                        <a:spcAft>
                          <a:spcPts val="0"/>
                        </a:spcAft>
                        <a:buClr>
                          <a:srgbClr val="000000"/>
                        </a:buClr>
                        <a:buSzPts val="2199"/>
                        <a:buFont typeface="Arial"/>
                        <a:buNone/>
                      </a:pPr>
                      <a:r>
                        <a:rPr lang="en-US" sz="2199" u="none" cap="none" strike="noStrike">
                          <a:solidFill>
                            <a:srgbClr val="718BAB"/>
                          </a:solidFill>
                          <a:latin typeface="Arial"/>
                          <a:ea typeface="Arial"/>
                          <a:cs typeface="Arial"/>
                          <a:sym typeface="Arial"/>
                        </a:rPr>
                        <a:t>1</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c>
                  <a:txBody>
                    <a:bodyPr/>
                    <a:lstStyle/>
                    <a:p>
                      <a:pPr indent="0" lvl="0" marL="0" marR="0" rtl="0" algn="l">
                        <a:lnSpc>
                          <a:spcPct val="140000"/>
                        </a:lnSpc>
                        <a:spcBef>
                          <a:spcPts val="0"/>
                        </a:spcBef>
                        <a:spcAft>
                          <a:spcPts val="0"/>
                        </a:spcAft>
                        <a:buClr>
                          <a:srgbClr val="000000"/>
                        </a:buClr>
                        <a:buSzPts val="3300"/>
                        <a:buFont typeface="Arial"/>
                        <a:buNone/>
                      </a:pPr>
                      <a:r>
                        <a:rPr lang="en-US" sz="3300" u="none" cap="none" strike="noStrike">
                          <a:solidFill>
                            <a:srgbClr val="2A2E3A"/>
                          </a:solidFill>
                          <a:latin typeface="Arial"/>
                          <a:ea typeface="Arial"/>
                          <a:cs typeface="Arial"/>
                          <a:sym typeface="Arial"/>
                        </a:rPr>
                        <a:t>Time Pass</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r>
              <a:tr h="1418150">
                <a:tc>
                  <a:txBody>
                    <a:bodyPr/>
                    <a:lstStyle/>
                    <a:p>
                      <a:pPr indent="0" lvl="0" marL="0" marR="0" rtl="0" algn="l">
                        <a:lnSpc>
                          <a:spcPct val="140018"/>
                        </a:lnSpc>
                        <a:spcBef>
                          <a:spcPts val="0"/>
                        </a:spcBef>
                        <a:spcAft>
                          <a:spcPts val="0"/>
                        </a:spcAft>
                        <a:buClr>
                          <a:srgbClr val="000000"/>
                        </a:buClr>
                        <a:buSzPts val="2199"/>
                        <a:buFont typeface="Arial"/>
                        <a:buNone/>
                      </a:pPr>
                      <a:r>
                        <a:rPr lang="en-US" sz="2199" u="none" cap="none" strike="noStrike">
                          <a:solidFill>
                            <a:srgbClr val="718BAB"/>
                          </a:solidFill>
                          <a:latin typeface="Arial"/>
                          <a:ea typeface="Arial"/>
                          <a:cs typeface="Arial"/>
                          <a:sym typeface="Arial"/>
                        </a:rPr>
                        <a:t>2</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c>
                  <a:txBody>
                    <a:bodyPr/>
                    <a:lstStyle/>
                    <a:p>
                      <a:pPr indent="0" lvl="0" marL="0" marR="0" rtl="0" algn="l">
                        <a:lnSpc>
                          <a:spcPct val="140000"/>
                        </a:lnSpc>
                        <a:spcBef>
                          <a:spcPts val="0"/>
                        </a:spcBef>
                        <a:spcAft>
                          <a:spcPts val="0"/>
                        </a:spcAft>
                        <a:buClr>
                          <a:srgbClr val="000000"/>
                        </a:buClr>
                        <a:buSzPts val="3300"/>
                        <a:buFont typeface="Arial"/>
                        <a:buNone/>
                      </a:pPr>
                      <a:r>
                        <a:rPr lang="en-US" sz="3300" u="none" cap="none" strike="noStrike">
                          <a:solidFill>
                            <a:srgbClr val="2A2E3A"/>
                          </a:solidFill>
                          <a:latin typeface="Arial"/>
                          <a:ea typeface="Arial"/>
                          <a:cs typeface="Arial"/>
                          <a:sym typeface="Arial"/>
                        </a:rPr>
                        <a:t>Complain about the Situation</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r>
              <a:tr h="1418150">
                <a:tc>
                  <a:txBody>
                    <a:bodyPr/>
                    <a:lstStyle/>
                    <a:p>
                      <a:pPr indent="0" lvl="0" marL="0" marR="0" rtl="0" algn="l">
                        <a:lnSpc>
                          <a:spcPct val="140018"/>
                        </a:lnSpc>
                        <a:spcBef>
                          <a:spcPts val="0"/>
                        </a:spcBef>
                        <a:spcAft>
                          <a:spcPts val="0"/>
                        </a:spcAft>
                        <a:buClr>
                          <a:srgbClr val="000000"/>
                        </a:buClr>
                        <a:buSzPts val="2199"/>
                        <a:buFont typeface="Arial"/>
                        <a:buNone/>
                      </a:pPr>
                      <a:r>
                        <a:rPr lang="en-US" sz="2199" u="none" cap="none" strike="noStrike">
                          <a:solidFill>
                            <a:srgbClr val="718BAB"/>
                          </a:solidFill>
                          <a:latin typeface="Arial"/>
                          <a:ea typeface="Arial"/>
                          <a:cs typeface="Arial"/>
                          <a:sym typeface="Arial"/>
                        </a:rPr>
                        <a:t>3</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c>
                  <a:txBody>
                    <a:bodyPr/>
                    <a:lstStyle/>
                    <a:p>
                      <a:pPr indent="0" lvl="0" marL="0" marR="0" rtl="0" algn="l">
                        <a:lnSpc>
                          <a:spcPct val="140000"/>
                        </a:lnSpc>
                        <a:spcBef>
                          <a:spcPts val="0"/>
                        </a:spcBef>
                        <a:spcAft>
                          <a:spcPts val="0"/>
                        </a:spcAft>
                        <a:buClr>
                          <a:srgbClr val="000000"/>
                        </a:buClr>
                        <a:buSzPts val="3300"/>
                        <a:buFont typeface="Arial"/>
                        <a:buNone/>
                      </a:pPr>
                      <a:r>
                        <a:rPr lang="en-US" sz="3300" u="none" cap="none" strike="noStrike">
                          <a:solidFill>
                            <a:srgbClr val="2A2E3A"/>
                          </a:solidFill>
                          <a:latin typeface="Arial"/>
                          <a:ea typeface="Arial"/>
                          <a:cs typeface="Arial"/>
                          <a:sym typeface="Arial"/>
                        </a:rPr>
                        <a:t>Impatience</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r>
            </a:tbl>
          </a:graphicData>
        </a:graphic>
      </p:graphicFrame>
      <p:grpSp>
        <p:nvGrpSpPr>
          <p:cNvPr id="232" name="Google Shape;232;p11"/>
          <p:cNvGrpSpPr/>
          <p:nvPr/>
        </p:nvGrpSpPr>
        <p:grpSpPr>
          <a:xfrm>
            <a:off x="0" y="-144661"/>
            <a:ext cx="18288000" cy="4302196"/>
            <a:chOff x="0" y="-38100"/>
            <a:chExt cx="4816593" cy="1133089"/>
          </a:xfrm>
        </p:grpSpPr>
        <p:sp>
          <p:nvSpPr>
            <p:cNvPr id="233" name="Google Shape;233;p11"/>
            <p:cNvSpPr/>
            <p:nvPr/>
          </p:nvSpPr>
          <p:spPr>
            <a:xfrm>
              <a:off x="0" y="0"/>
              <a:ext cx="4816592" cy="1094988"/>
            </a:xfrm>
            <a:custGeom>
              <a:rect b="b" l="l" r="r" t="t"/>
              <a:pathLst>
                <a:path extrusionOk="0" h="1094988" w="4816592">
                  <a:moveTo>
                    <a:pt x="0" y="0"/>
                  </a:moveTo>
                  <a:lnTo>
                    <a:pt x="4816592" y="0"/>
                  </a:lnTo>
                  <a:lnTo>
                    <a:pt x="4816592" y="1094988"/>
                  </a:lnTo>
                  <a:lnTo>
                    <a:pt x="0" y="1094988"/>
                  </a:lnTo>
                  <a:close/>
                </a:path>
              </a:pathLst>
            </a:custGeom>
            <a:solidFill>
              <a:srgbClr val="F4F4F4"/>
            </a:solidFill>
            <a:ln>
              <a:noFill/>
            </a:ln>
          </p:spPr>
        </p:sp>
        <p:sp>
          <p:nvSpPr>
            <p:cNvPr id="234" name="Google Shape;234;p11"/>
            <p:cNvSpPr txBox="1"/>
            <p:nvPr/>
          </p:nvSpPr>
          <p:spPr>
            <a:xfrm>
              <a:off x="0" y="-38100"/>
              <a:ext cx="4816593" cy="1133089"/>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5" name="Google Shape;235;p11"/>
          <p:cNvSpPr txBox="1"/>
          <p:nvPr/>
        </p:nvSpPr>
        <p:spPr>
          <a:xfrm>
            <a:off x="2148268" y="376297"/>
            <a:ext cx="13991465" cy="2292231"/>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2A2E3A"/>
                </a:solidFill>
                <a:latin typeface="Arial"/>
                <a:ea typeface="Arial"/>
                <a:cs typeface="Arial"/>
                <a:sym typeface="Arial"/>
              </a:rPr>
              <a:t>Difference between</a:t>
            </a:r>
            <a:endParaRPr b="0" i="0" sz="1400" u="none" cap="none" strike="noStrike">
              <a:solidFill>
                <a:srgbClr val="000000"/>
              </a:solidFill>
              <a:latin typeface="Arial"/>
              <a:ea typeface="Arial"/>
              <a:cs typeface="Arial"/>
              <a:sym typeface="Arial"/>
            </a:endParaRPr>
          </a:p>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718BAB"/>
                </a:solidFill>
                <a:latin typeface="Arial"/>
                <a:ea typeface="Arial"/>
                <a:cs typeface="Arial"/>
                <a:sym typeface="Arial"/>
              </a:rPr>
              <a:t>Poor and Rich </a:t>
            </a:r>
            <a:endParaRPr b="0" i="0" sz="1400" u="none" cap="none" strike="noStrike">
              <a:solidFill>
                <a:srgbClr val="000000"/>
              </a:solidFill>
              <a:latin typeface="Arial"/>
              <a:ea typeface="Arial"/>
              <a:cs typeface="Arial"/>
              <a:sym typeface="Arial"/>
            </a:endParaRPr>
          </a:p>
        </p:txBody>
      </p:sp>
      <p:sp>
        <p:nvSpPr>
          <p:cNvPr id="236" name="Google Shape;236;p11"/>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240" name="Shape 240"/>
        <p:cNvGrpSpPr/>
        <p:nvPr/>
      </p:nvGrpSpPr>
      <p:grpSpPr>
        <a:xfrm>
          <a:off x="0" y="0"/>
          <a:ext cx="0" cy="0"/>
          <a:chOff x="0" y="0"/>
          <a:chExt cx="0" cy="0"/>
        </a:xfrm>
      </p:grpSpPr>
      <p:pic>
        <p:nvPicPr>
          <p:cNvPr id="241" name="Google Shape;241;p12"/>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242" name="Google Shape;242;p12"/>
          <p:cNvGrpSpPr/>
          <p:nvPr/>
        </p:nvGrpSpPr>
        <p:grpSpPr>
          <a:xfrm>
            <a:off x="0" y="3556123"/>
            <a:ext cx="18288000" cy="6730877"/>
            <a:chOff x="0" y="-57150"/>
            <a:chExt cx="4816593" cy="1772741"/>
          </a:xfrm>
        </p:grpSpPr>
        <p:sp>
          <p:nvSpPr>
            <p:cNvPr id="243" name="Google Shape;243;p12"/>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244" name="Google Shape;244;p12"/>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5" name="Google Shape;245;p12"/>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246" name="Google Shape;246;p12"/>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247" name="Google Shape;247;p12"/>
          <p:cNvSpPr/>
          <p:nvPr/>
        </p:nvSpPr>
        <p:spPr>
          <a:xfrm>
            <a:off x="734784" y="4486546"/>
            <a:ext cx="6978639" cy="4625154"/>
          </a:xfrm>
          <a:custGeom>
            <a:rect b="b" l="l" r="r" t="t"/>
            <a:pathLst>
              <a:path extrusionOk="0" h="4625154" w="6978639">
                <a:moveTo>
                  <a:pt x="0" y="0"/>
                </a:moveTo>
                <a:lnTo>
                  <a:pt x="6978639" y="0"/>
                </a:lnTo>
                <a:lnTo>
                  <a:pt x="6978639" y="4625154"/>
                </a:lnTo>
                <a:lnTo>
                  <a:pt x="0" y="4625154"/>
                </a:lnTo>
                <a:lnTo>
                  <a:pt x="0" y="0"/>
                </a:lnTo>
                <a:close/>
              </a:path>
            </a:pathLst>
          </a:custGeom>
          <a:blipFill rotWithShape="1">
            <a:blip r:embed="rId6">
              <a:alphaModFix/>
            </a:blip>
            <a:stretch>
              <a:fillRect b="-11568" l="0" r="0" t="-1585"/>
            </a:stretch>
          </a:blipFill>
          <a:ln>
            <a:noFill/>
          </a:ln>
        </p:spPr>
      </p:sp>
      <p:sp>
        <p:nvSpPr>
          <p:cNvPr id="248" name="Google Shape;248;p12"/>
          <p:cNvSpPr/>
          <p:nvPr/>
        </p:nvSpPr>
        <p:spPr>
          <a:xfrm>
            <a:off x="9153525" y="4486546"/>
            <a:ext cx="7743014" cy="4619471"/>
          </a:xfrm>
          <a:custGeom>
            <a:rect b="b" l="l" r="r" t="t"/>
            <a:pathLst>
              <a:path extrusionOk="0" h="4619471" w="7743014">
                <a:moveTo>
                  <a:pt x="0" y="0"/>
                </a:moveTo>
                <a:lnTo>
                  <a:pt x="7743014" y="0"/>
                </a:lnTo>
                <a:lnTo>
                  <a:pt x="7743014" y="4619471"/>
                </a:lnTo>
                <a:lnTo>
                  <a:pt x="0" y="4619471"/>
                </a:lnTo>
                <a:lnTo>
                  <a:pt x="0" y="0"/>
                </a:lnTo>
                <a:close/>
              </a:path>
            </a:pathLst>
          </a:custGeom>
          <a:blipFill rotWithShape="1">
            <a:blip r:embed="rId7">
              <a:alphaModFix/>
            </a:blip>
            <a:stretch>
              <a:fillRect b="-12254" l="0" r="-536" t="0"/>
            </a:stretch>
          </a:blipFill>
          <a:ln>
            <a:noFill/>
          </a:ln>
        </p:spPr>
      </p:sp>
      <p:sp>
        <p:nvSpPr>
          <p:cNvPr id="249" name="Google Shape;249;p12"/>
          <p:cNvSpPr txBox="1"/>
          <p:nvPr/>
        </p:nvSpPr>
        <p:spPr>
          <a:xfrm>
            <a:off x="4639504" y="1391495"/>
            <a:ext cx="9008992"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What is Important </a:t>
            </a:r>
            <a:endParaRPr b="0" i="0" sz="1400" u="none" cap="none" strike="noStrike">
              <a:solidFill>
                <a:srgbClr val="000000"/>
              </a:solidFill>
              <a:latin typeface="Arial"/>
              <a:ea typeface="Arial"/>
              <a:cs typeface="Arial"/>
              <a:sym typeface="Arial"/>
            </a:endParaRPr>
          </a:p>
        </p:txBody>
      </p:sp>
      <p:sp>
        <p:nvSpPr>
          <p:cNvPr id="250" name="Google Shape;250;p12"/>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254" name="Shape 254"/>
        <p:cNvGrpSpPr/>
        <p:nvPr/>
      </p:nvGrpSpPr>
      <p:grpSpPr>
        <a:xfrm>
          <a:off x="0" y="0"/>
          <a:ext cx="0" cy="0"/>
          <a:chOff x="0" y="0"/>
          <a:chExt cx="0" cy="0"/>
        </a:xfrm>
      </p:grpSpPr>
      <p:pic>
        <p:nvPicPr>
          <p:cNvPr id="255" name="Google Shape;255;p13"/>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256" name="Google Shape;256;p13"/>
          <p:cNvGrpSpPr/>
          <p:nvPr/>
        </p:nvGrpSpPr>
        <p:grpSpPr>
          <a:xfrm>
            <a:off x="0" y="3556123"/>
            <a:ext cx="18288000" cy="6730877"/>
            <a:chOff x="0" y="-57150"/>
            <a:chExt cx="4816593" cy="1772741"/>
          </a:xfrm>
        </p:grpSpPr>
        <p:sp>
          <p:nvSpPr>
            <p:cNvPr id="257" name="Google Shape;257;p13"/>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258" name="Google Shape;258;p13"/>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9" name="Google Shape;259;p13"/>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260" name="Google Shape;260;p13"/>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261" name="Google Shape;261;p13"/>
          <p:cNvSpPr/>
          <p:nvPr/>
        </p:nvSpPr>
        <p:spPr>
          <a:xfrm>
            <a:off x="3687915" y="4100113"/>
            <a:ext cx="10931221" cy="5859889"/>
          </a:xfrm>
          <a:custGeom>
            <a:rect b="b" l="l" r="r" t="t"/>
            <a:pathLst>
              <a:path extrusionOk="0" h="5859889" w="10931221">
                <a:moveTo>
                  <a:pt x="0" y="0"/>
                </a:moveTo>
                <a:lnTo>
                  <a:pt x="10931220" y="0"/>
                </a:lnTo>
                <a:lnTo>
                  <a:pt x="10931220" y="5859888"/>
                </a:lnTo>
                <a:lnTo>
                  <a:pt x="0" y="5859888"/>
                </a:lnTo>
                <a:lnTo>
                  <a:pt x="0" y="0"/>
                </a:lnTo>
                <a:close/>
              </a:path>
            </a:pathLst>
          </a:custGeom>
          <a:blipFill rotWithShape="1">
            <a:blip r:embed="rId6">
              <a:alphaModFix/>
            </a:blip>
            <a:stretch>
              <a:fillRect b="-12175" l="0" r="0" t="-12177"/>
            </a:stretch>
          </a:blipFill>
          <a:ln>
            <a:noFill/>
          </a:ln>
        </p:spPr>
      </p:sp>
      <p:sp>
        <p:nvSpPr>
          <p:cNvPr id="262" name="Google Shape;262;p13"/>
          <p:cNvSpPr txBox="1"/>
          <p:nvPr/>
        </p:nvSpPr>
        <p:spPr>
          <a:xfrm>
            <a:off x="2035380" y="1391495"/>
            <a:ext cx="14215996"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Freedom By Compounding </a:t>
            </a:r>
            <a:endParaRPr b="0" i="0" sz="1400" u="none" cap="none" strike="noStrike">
              <a:solidFill>
                <a:srgbClr val="000000"/>
              </a:solidFill>
              <a:latin typeface="Arial"/>
              <a:ea typeface="Arial"/>
              <a:cs typeface="Arial"/>
              <a:sym typeface="Arial"/>
            </a:endParaRPr>
          </a:p>
        </p:txBody>
      </p:sp>
      <p:sp>
        <p:nvSpPr>
          <p:cNvPr id="263" name="Google Shape;263;p13"/>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267" name="Shape 267"/>
        <p:cNvGrpSpPr/>
        <p:nvPr/>
      </p:nvGrpSpPr>
      <p:grpSpPr>
        <a:xfrm>
          <a:off x="0" y="0"/>
          <a:ext cx="0" cy="0"/>
          <a:chOff x="0" y="0"/>
          <a:chExt cx="0" cy="0"/>
        </a:xfrm>
      </p:grpSpPr>
      <p:pic>
        <p:nvPicPr>
          <p:cNvPr id="268" name="Google Shape;268;p14"/>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269" name="Google Shape;269;p14"/>
          <p:cNvGrpSpPr/>
          <p:nvPr/>
        </p:nvGrpSpPr>
        <p:grpSpPr>
          <a:xfrm>
            <a:off x="0" y="3758668"/>
            <a:ext cx="18288000" cy="6730877"/>
            <a:chOff x="0" y="-57150"/>
            <a:chExt cx="4816593" cy="1772741"/>
          </a:xfrm>
        </p:grpSpPr>
        <p:sp>
          <p:nvSpPr>
            <p:cNvPr id="270" name="Google Shape;270;p14"/>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271" name="Google Shape;271;p14"/>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2" name="Google Shape;272;p14"/>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273" name="Google Shape;273;p14"/>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grpSp>
        <p:nvGrpSpPr>
          <p:cNvPr id="274" name="Google Shape;274;p14"/>
          <p:cNvGrpSpPr/>
          <p:nvPr/>
        </p:nvGrpSpPr>
        <p:grpSpPr>
          <a:xfrm>
            <a:off x="5813352" y="4725614"/>
            <a:ext cx="6680346" cy="4532686"/>
            <a:chOff x="0" y="0"/>
            <a:chExt cx="1094971" cy="742950"/>
          </a:xfrm>
        </p:grpSpPr>
        <p:sp>
          <p:nvSpPr>
            <p:cNvPr id="275" name="Google Shape;275;p14"/>
            <p:cNvSpPr/>
            <p:nvPr/>
          </p:nvSpPr>
          <p:spPr>
            <a:xfrm>
              <a:off x="0" y="0"/>
              <a:ext cx="1094971" cy="742950"/>
            </a:xfrm>
            <a:custGeom>
              <a:rect b="b" l="l" r="r" t="t"/>
              <a:pathLst>
                <a:path extrusionOk="0" h="742950" w="1094971">
                  <a:moveTo>
                    <a:pt x="547486" y="0"/>
                  </a:moveTo>
                  <a:lnTo>
                    <a:pt x="1094971" y="742950"/>
                  </a:lnTo>
                  <a:lnTo>
                    <a:pt x="0" y="742950"/>
                  </a:lnTo>
                  <a:lnTo>
                    <a:pt x="547486" y="0"/>
                  </a:lnTo>
                  <a:close/>
                </a:path>
              </a:pathLst>
            </a:custGeom>
            <a:solidFill>
              <a:srgbClr val="153969"/>
            </a:solidFill>
            <a:ln>
              <a:noFill/>
            </a:ln>
          </p:spPr>
        </p:sp>
        <p:sp>
          <p:nvSpPr>
            <p:cNvPr id="276" name="Google Shape;276;p14"/>
            <p:cNvSpPr txBox="1"/>
            <p:nvPr/>
          </p:nvSpPr>
          <p:spPr>
            <a:xfrm>
              <a:off x="171089" y="287791"/>
              <a:ext cx="752793" cy="40209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7" name="Google Shape;277;p14"/>
          <p:cNvSpPr txBox="1"/>
          <p:nvPr/>
        </p:nvSpPr>
        <p:spPr>
          <a:xfrm>
            <a:off x="4639504" y="1391495"/>
            <a:ext cx="9008992"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Freedom Triangle </a:t>
            </a:r>
            <a:endParaRPr b="0" i="0" sz="1400" u="none" cap="none" strike="noStrike">
              <a:solidFill>
                <a:srgbClr val="000000"/>
              </a:solidFill>
              <a:latin typeface="Arial"/>
              <a:ea typeface="Arial"/>
              <a:cs typeface="Arial"/>
              <a:sym typeface="Arial"/>
            </a:endParaRPr>
          </a:p>
        </p:txBody>
      </p:sp>
      <p:cxnSp>
        <p:nvCxnSpPr>
          <p:cNvPr id="278" name="Google Shape;278;p14"/>
          <p:cNvCxnSpPr/>
          <p:nvPr/>
        </p:nvCxnSpPr>
        <p:spPr>
          <a:xfrm flipH="1" rot="10800000">
            <a:off x="5689467" y="4737989"/>
            <a:ext cx="2629253" cy="3077343"/>
          </a:xfrm>
          <a:prstGeom prst="straightConnector1">
            <a:avLst/>
          </a:prstGeom>
          <a:noFill/>
          <a:ln cap="flat" cmpd="sng" w="38100">
            <a:solidFill>
              <a:srgbClr val="000000"/>
            </a:solidFill>
            <a:prstDash val="solid"/>
            <a:round/>
            <a:headEnd len="sm" w="sm" type="none"/>
            <a:tailEnd len="med" w="med" type="triangle"/>
          </a:ln>
        </p:spPr>
      </p:cxnSp>
      <p:cxnSp>
        <p:nvCxnSpPr>
          <p:cNvPr id="279" name="Google Shape;279;p14"/>
          <p:cNvCxnSpPr/>
          <p:nvPr/>
        </p:nvCxnSpPr>
        <p:spPr>
          <a:xfrm>
            <a:off x="9969523" y="4750074"/>
            <a:ext cx="2550064" cy="3107203"/>
          </a:xfrm>
          <a:prstGeom prst="straightConnector1">
            <a:avLst/>
          </a:prstGeom>
          <a:noFill/>
          <a:ln cap="flat" cmpd="sng" w="38100">
            <a:solidFill>
              <a:srgbClr val="000000"/>
            </a:solidFill>
            <a:prstDash val="solid"/>
            <a:round/>
            <a:headEnd len="sm" w="sm" type="none"/>
            <a:tailEnd len="med" w="med" type="triangle"/>
          </a:ln>
        </p:spPr>
      </p:cxnSp>
      <p:cxnSp>
        <p:nvCxnSpPr>
          <p:cNvPr id="280" name="Google Shape;280;p14"/>
          <p:cNvCxnSpPr/>
          <p:nvPr/>
        </p:nvCxnSpPr>
        <p:spPr>
          <a:xfrm rot="10800000">
            <a:off x="6442931" y="9640647"/>
            <a:ext cx="5402137" cy="19050"/>
          </a:xfrm>
          <a:prstGeom prst="straightConnector1">
            <a:avLst/>
          </a:prstGeom>
          <a:noFill/>
          <a:ln cap="flat" cmpd="sng" w="38100">
            <a:solidFill>
              <a:srgbClr val="000000"/>
            </a:solidFill>
            <a:prstDash val="solid"/>
            <a:round/>
            <a:headEnd len="sm" w="sm" type="none"/>
            <a:tailEnd len="med" w="med" type="triangle"/>
          </a:ln>
        </p:spPr>
      </p:cxnSp>
      <p:sp>
        <p:nvSpPr>
          <p:cNvPr id="281" name="Google Shape;281;p14"/>
          <p:cNvSpPr txBox="1"/>
          <p:nvPr/>
        </p:nvSpPr>
        <p:spPr>
          <a:xfrm>
            <a:off x="4773995" y="8368483"/>
            <a:ext cx="915472"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000000"/>
                </a:solidFill>
                <a:latin typeface="Arial"/>
                <a:ea typeface="Arial"/>
                <a:cs typeface="Arial"/>
                <a:sym typeface="Arial"/>
              </a:rPr>
              <a:t>Why</a:t>
            </a:r>
            <a:endParaRPr b="0" i="0" sz="1400" u="none" cap="none" strike="noStrike">
              <a:solidFill>
                <a:srgbClr val="000000"/>
              </a:solidFill>
              <a:latin typeface="Arial"/>
              <a:ea typeface="Arial"/>
              <a:cs typeface="Arial"/>
              <a:sym typeface="Arial"/>
            </a:endParaRPr>
          </a:p>
        </p:txBody>
      </p:sp>
      <p:sp>
        <p:nvSpPr>
          <p:cNvPr id="282" name="Google Shape;282;p14"/>
          <p:cNvSpPr txBox="1"/>
          <p:nvPr/>
        </p:nvSpPr>
        <p:spPr>
          <a:xfrm>
            <a:off x="8609573" y="4169684"/>
            <a:ext cx="1087904"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000000"/>
                </a:solidFill>
                <a:latin typeface="Arial"/>
                <a:ea typeface="Arial"/>
                <a:cs typeface="Arial"/>
                <a:sym typeface="Arial"/>
              </a:rPr>
              <a:t>What</a:t>
            </a:r>
            <a:endParaRPr b="0" i="0" sz="1400" u="none" cap="none" strike="noStrike">
              <a:solidFill>
                <a:srgbClr val="000000"/>
              </a:solidFill>
              <a:latin typeface="Arial"/>
              <a:ea typeface="Arial"/>
              <a:cs typeface="Arial"/>
              <a:sym typeface="Arial"/>
            </a:endParaRPr>
          </a:p>
        </p:txBody>
      </p:sp>
      <p:sp>
        <p:nvSpPr>
          <p:cNvPr id="283" name="Google Shape;283;p14"/>
          <p:cNvSpPr txBox="1"/>
          <p:nvPr/>
        </p:nvSpPr>
        <p:spPr>
          <a:xfrm>
            <a:off x="12716594" y="8368483"/>
            <a:ext cx="931902"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000000"/>
                </a:solidFill>
                <a:latin typeface="Arial"/>
                <a:ea typeface="Arial"/>
                <a:cs typeface="Arial"/>
                <a:sym typeface="Arial"/>
              </a:rPr>
              <a:t>How</a:t>
            </a:r>
            <a:endParaRPr b="0" i="0" sz="1400" u="none" cap="none" strike="noStrike">
              <a:solidFill>
                <a:srgbClr val="000000"/>
              </a:solidFill>
              <a:latin typeface="Arial"/>
              <a:ea typeface="Arial"/>
              <a:cs typeface="Arial"/>
              <a:sym typeface="Arial"/>
            </a:endParaRPr>
          </a:p>
        </p:txBody>
      </p:sp>
      <p:sp>
        <p:nvSpPr>
          <p:cNvPr id="284" name="Google Shape;284;p14"/>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288" name="Shape 288"/>
        <p:cNvGrpSpPr/>
        <p:nvPr/>
      </p:nvGrpSpPr>
      <p:grpSpPr>
        <a:xfrm>
          <a:off x="0" y="0"/>
          <a:ext cx="0" cy="0"/>
          <a:chOff x="0" y="0"/>
          <a:chExt cx="0" cy="0"/>
        </a:xfrm>
      </p:grpSpPr>
      <p:pic>
        <p:nvPicPr>
          <p:cNvPr id="289" name="Google Shape;289;p15"/>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290" name="Google Shape;290;p15"/>
          <p:cNvGrpSpPr/>
          <p:nvPr/>
        </p:nvGrpSpPr>
        <p:grpSpPr>
          <a:xfrm>
            <a:off x="9525" y="3266769"/>
            <a:ext cx="18288000" cy="6730877"/>
            <a:chOff x="0" y="-57150"/>
            <a:chExt cx="4816593" cy="1772741"/>
          </a:xfrm>
        </p:grpSpPr>
        <p:sp>
          <p:nvSpPr>
            <p:cNvPr id="291" name="Google Shape;291;p15"/>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292" name="Google Shape;292;p15"/>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3" name="Google Shape;293;p15"/>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294" name="Google Shape;294;p15"/>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295" name="Google Shape;295;p15"/>
          <p:cNvSpPr/>
          <p:nvPr/>
        </p:nvSpPr>
        <p:spPr>
          <a:xfrm>
            <a:off x="5925024" y="4322130"/>
            <a:ext cx="4816358" cy="4807601"/>
          </a:xfrm>
          <a:custGeom>
            <a:rect b="b" l="l" r="r" t="t"/>
            <a:pathLst>
              <a:path extrusionOk="0" h="4807601" w="4816358">
                <a:moveTo>
                  <a:pt x="0" y="0"/>
                </a:moveTo>
                <a:lnTo>
                  <a:pt x="4816358" y="0"/>
                </a:lnTo>
                <a:lnTo>
                  <a:pt x="4816358" y="4807601"/>
                </a:lnTo>
                <a:lnTo>
                  <a:pt x="0" y="4807601"/>
                </a:lnTo>
                <a:lnTo>
                  <a:pt x="0" y="0"/>
                </a:lnTo>
                <a:close/>
              </a:path>
            </a:pathLst>
          </a:custGeom>
          <a:blipFill rotWithShape="1">
            <a:blip r:embed="rId6">
              <a:alphaModFix/>
            </a:blip>
            <a:stretch>
              <a:fillRect b="0" l="0" r="0" t="0"/>
            </a:stretch>
          </a:blipFill>
          <a:ln>
            <a:noFill/>
          </a:ln>
        </p:spPr>
      </p:sp>
      <p:sp>
        <p:nvSpPr>
          <p:cNvPr id="296" name="Google Shape;296;p15"/>
          <p:cNvSpPr txBox="1"/>
          <p:nvPr/>
        </p:nvSpPr>
        <p:spPr>
          <a:xfrm>
            <a:off x="4639504" y="1391495"/>
            <a:ext cx="9008992"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Trader Pyramid</a:t>
            </a:r>
            <a:endParaRPr b="0" i="0" sz="1400" u="none" cap="none" strike="noStrike">
              <a:solidFill>
                <a:srgbClr val="000000"/>
              </a:solidFill>
              <a:latin typeface="Arial"/>
              <a:ea typeface="Arial"/>
              <a:cs typeface="Arial"/>
              <a:sym typeface="Arial"/>
            </a:endParaRPr>
          </a:p>
        </p:txBody>
      </p:sp>
      <p:sp>
        <p:nvSpPr>
          <p:cNvPr id="297" name="Google Shape;297;p15"/>
          <p:cNvSpPr txBox="1"/>
          <p:nvPr/>
        </p:nvSpPr>
        <p:spPr>
          <a:xfrm>
            <a:off x="10968042" y="8415991"/>
            <a:ext cx="1925598"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000000"/>
                </a:solidFill>
                <a:latin typeface="Arial"/>
                <a:ea typeface="Arial"/>
                <a:cs typeface="Arial"/>
                <a:sym typeface="Arial"/>
              </a:rPr>
              <a:t>Dreamer </a:t>
            </a:r>
            <a:endParaRPr b="0" i="0" sz="1400" u="none" cap="none" strike="noStrike">
              <a:solidFill>
                <a:srgbClr val="000000"/>
              </a:solidFill>
              <a:latin typeface="Arial"/>
              <a:ea typeface="Arial"/>
              <a:cs typeface="Arial"/>
              <a:sym typeface="Arial"/>
            </a:endParaRPr>
          </a:p>
        </p:txBody>
      </p:sp>
      <p:sp>
        <p:nvSpPr>
          <p:cNvPr id="298" name="Google Shape;298;p15"/>
          <p:cNvSpPr txBox="1"/>
          <p:nvPr/>
        </p:nvSpPr>
        <p:spPr>
          <a:xfrm>
            <a:off x="10283671" y="7321771"/>
            <a:ext cx="178308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000000"/>
                </a:solidFill>
                <a:latin typeface="Arial"/>
                <a:ea typeface="Arial"/>
                <a:cs typeface="Arial"/>
                <a:sym typeface="Arial"/>
              </a:rPr>
              <a:t>Dabbler </a:t>
            </a:r>
            <a:endParaRPr b="0" i="0" sz="1400" u="none" cap="none" strike="noStrike">
              <a:solidFill>
                <a:srgbClr val="000000"/>
              </a:solidFill>
              <a:latin typeface="Arial"/>
              <a:ea typeface="Arial"/>
              <a:cs typeface="Arial"/>
              <a:sym typeface="Arial"/>
            </a:endParaRPr>
          </a:p>
        </p:txBody>
      </p:sp>
      <p:sp>
        <p:nvSpPr>
          <p:cNvPr id="299" name="Google Shape;299;p15"/>
          <p:cNvSpPr txBox="1"/>
          <p:nvPr/>
        </p:nvSpPr>
        <p:spPr>
          <a:xfrm>
            <a:off x="9258339" y="5329368"/>
            <a:ext cx="1483042"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000000"/>
                </a:solidFill>
                <a:latin typeface="Arial"/>
                <a:ea typeface="Arial"/>
                <a:cs typeface="Arial"/>
                <a:sym typeface="Arial"/>
              </a:rPr>
              <a:t>Trader </a:t>
            </a:r>
            <a:endParaRPr b="0" i="0" sz="1400" u="none" cap="none" strike="noStrike">
              <a:solidFill>
                <a:srgbClr val="000000"/>
              </a:solidFill>
              <a:latin typeface="Arial"/>
              <a:ea typeface="Arial"/>
              <a:cs typeface="Arial"/>
              <a:sym typeface="Arial"/>
            </a:endParaRPr>
          </a:p>
        </p:txBody>
      </p:sp>
      <p:sp>
        <p:nvSpPr>
          <p:cNvPr id="300" name="Google Shape;300;p15"/>
          <p:cNvSpPr txBox="1"/>
          <p:nvPr/>
        </p:nvSpPr>
        <p:spPr>
          <a:xfrm>
            <a:off x="8789730" y="4261046"/>
            <a:ext cx="727591"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000000"/>
                </a:solidFill>
                <a:latin typeface="Arial"/>
                <a:ea typeface="Arial"/>
                <a:cs typeface="Arial"/>
                <a:sym typeface="Arial"/>
              </a:rPr>
              <a:t>Pro</a:t>
            </a:r>
            <a:endParaRPr b="0" i="0" sz="1400" u="none" cap="none" strike="noStrike">
              <a:solidFill>
                <a:srgbClr val="000000"/>
              </a:solidFill>
              <a:latin typeface="Arial"/>
              <a:ea typeface="Arial"/>
              <a:cs typeface="Arial"/>
              <a:sym typeface="Arial"/>
            </a:endParaRPr>
          </a:p>
        </p:txBody>
      </p:sp>
      <p:sp>
        <p:nvSpPr>
          <p:cNvPr id="301" name="Google Shape;301;p15"/>
          <p:cNvSpPr txBox="1"/>
          <p:nvPr/>
        </p:nvSpPr>
        <p:spPr>
          <a:xfrm>
            <a:off x="9770189" y="6303914"/>
            <a:ext cx="1942386"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000000"/>
                </a:solidFill>
                <a:latin typeface="Arial"/>
                <a:ea typeface="Arial"/>
                <a:cs typeface="Arial"/>
                <a:sym typeface="Arial"/>
              </a:rPr>
              <a:t>Survivorr</a:t>
            </a:r>
            <a:endParaRPr b="0" i="0" sz="1400" u="none" cap="none" strike="noStrike">
              <a:solidFill>
                <a:srgbClr val="000000"/>
              </a:solidFill>
              <a:latin typeface="Arial"/>
              <a:ea typeface="Arial"/>
              <a:cs typeface="Arial"/>
              <a:sym typeface="Arial"/>
            </a:endParaRPr>
          </a:p>
        </p:txBody>
      </p:sp>
      <p:sp>
        <p:nvSpPr>
          <p:cNvPr id="302" name="Google Shape;302;p15"/>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306" name="Shape 306"/>
        <p:cNvGrpSpPr/>
        <p:nvPr/>
      </p:nvGrpSpPr>
      <p:grpSpPr>
        <a:xfrm>
          <a:off x="0" y="0"/>
          <a:ext cx="0" cy="0"/>
          <a:chOff x="0" y="0"/>
          <a:chExt cx="0" cy="0"/>
        </a:xfrm>
      </p:grpSpPr>
      <p:sp>
        <p:nvSpPr>
          <p:cNvPr id="307" name="Google Shape;307;p16"/>
          <p:cNvSpPr/>
          <p:nvPr/>
        </p:nvSpPr>
        <p:spPr>
          <a:xfrm>
            <a:off x="2413591" y="0"/>
            <a:ext cx="13460819" cy="10287000"/>
          </a:xfrm>
          <a:custGeom>
            <a:rect b="b" l="l" r="r" t="t"/>
            <a:pathLst>
              <a:path extrusionOk="0" h="10287000" w="13460819">
                <a:moveTo>
                  <a:pt x="0" y="0"/>
                </a:moveTo>
                <a:lnTo>
                  <a:pt x="13460818" y="0"/>
                </a:lnTo>
                <a:lnTo>
                  <a:pt x="13460818" y="10287000"/>
                </a:lnTo>
                <a:lnTo>
                  <a:pt x="0" y="1028700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p:nvPr/>
        </p:nvSpPr>
        <p:spPr>
          <a:xfrm>
            <a:off x="-6507438" y="-2845897"/>
            <a:ext cx="15978794" cy="15978794"/>
          </a:xfrm>
          <a:custGeom>
            <a:rect b="b" l="l" r="r" t="t"/>
            <a:pathLst>
              <a:path extrusionOk="0" h="15978794" w="15978794">
                <a:moveTo>
                  <a:pt x="0" y="0"/>
                </a:moveTo>
                <a:lnTo>
                  <a:pt x="15978795" y="0"/>
                </a:lnTo>
                <a:lnTo>
                  <a:pt x="15978795" y="15978794"/>
                </a:lnTo>
                <a:lnTo>
                  <a:pt x="0" y="15978794"/>
                </a:lnTo>
                <a:lnTo>
                  <a:pt x="0" y="0"/>
                </a:lnTo>
                <a:close/>
              </a:path>
            </a:pathLst>
          </a:custGeom>
          <a:blipFill rotWithShape="1">
            <a:blip r:embed="rId3">
              <a:alphaModFix/>
            </a:blip>
            <a:stretch>
              <a:fillRect b="0" l="0" r="0" t="0"/>
            </a:stretch>
          </a:blipFill>
          <a:ln>
            <a:noFill/>
          </a:ln>
        </p:spPr>
      </p:sp>
      <p:grpSp>
        <p:nvGrpSpPr>
          <p:cNvPr id="313" name="Google Shape;313;p17"/>
          <p:cNvGrpSpPr/>
          <p:nvPr/>
        </p:nvGrpSpPr>
        <p:grpSpPr>
          <a:xfrm>
            <a:off x="1028700" y="3710726"/>
            <a:ext cx="6278177" cy="3173522"/>
            <a:chOff x="0" y="-76200"/>
            <a:chExt cx="8370902" cy="4231363"/>
          </a:xfrm>
        </p:grpSpPr>
        <p:sp>
          <p:nvSpPr>
            <p:cNvPr id="314" name="Google Shape;314;p17"/>
            <p:cNvSpPr txBox="1"/>
            <p:nvPr/>
          </p:nvSpPr>
          <p:spPr>
            <a:xfrm>
              <a:off x="0" y="-76200"/>
              <a:ext cx="8370902" cy="3030908"/>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Types of </a:t>
              </a:r>
              <a:endParaRPr b="0" i="0" sz="1400" u="none" cap="none" strike="noStrike">
                <a:solidFill>
                  <a:srgbClr val="000000"/>
                </a:solidFill>
                <a:latin typeface="Arial"/>
                <a:ea typeface="Arial"/>
                <a:cs typeface="Arial"/>
                <a:sym typeface="Arial"/>
              </a:endParaRPr>
            </a:p>
            <a:p>
              <a:pPr indent="0" lvl="0" marL="0" marR="0" rtl="0" algn="l">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Markets </a:t>
              </a:r>
              <a:endParaRPr b="0" i="0" sz="1400" u="none" cap="none" strike="noStrike">
                <a:solidFill>
                  <a:srgbClr val="000000"/>
                </a:solidFill>
                <a:latin typeface="Arial"/>
                <a:ea typeface="Arial"/>
                <a:cs typeface="Arial"/>
                <a:sym typeface="Arial"/>
              </a:endParaRPr>
            </a:p>
          </p:txBody>
        </p:sp>
        <p:sp>
          <p:nvSpPr>
            <p:cNvPr id="315" name="Google Shape;315;p17"/>
            <p:cNvSpPr txBox="1"/>
            <p:nvPr/>
          </p:nvSpPr>
          <p:spPr>
            <a:xfrm>
              <a:off x="0" y="3447601"/>
              <a:ext cx="6930758" cy="707562"/>
            </a:xfrm>
            <a:prstGeom prst="rect">
              <a:avLst/>
            </a:prstGeom>
            <a:noFill/>
            <a:ln>
              <a:noFill/>
            </a:ln>
          </p:spPr>
          <p:txBody>
            <a:bodyPr anchorCtr="0" anchor="t" bIns="0" lIns="0" spcFirstLastPara="1" rIns="0" wrap="square" tIns="0">
              <a:spAutoFit/>
            </a:bodyPr>
            <a:lstStyle/>
            <a:p>
              <a:pPr indent="0" lvl="0" marL="0" marR="0" rtl="0" algn="l">
                <a:lnSpc>
                  <a:spcPct val="248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6" name="Google Shape;316;p17"/>
          <p:cNvSpPr txBox="1"/>
          <p:nvPr/>
        </p:nvSpPr>
        <p:spPr>
          <a:xfrm>
            <a:off x="9770434" y="1009650"/>
            <a:ext cx="6644105" cy="4762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000"/>
              <a:buFont typeface="Arial"/>
              <a:buNone/>
            </a:pPr>
            <a:r>
              <a:rPr b="0" i="0" lang="en-US" sz="3000" u="none" cap="none" strike="noStrike">
                <a:solidFill>
                  <a:srgbClr val="2A2E3A"/>
                </a:solidFill>
                <a:latin typeface="Arial"/>
                <a:ea typeface="Arial"/>
                <a:cs typeface="Arial"/>
                <a:sym typeface="Arial"/>
              </a:rPr>
              <a:t>Primary and Secondary Market</a:t>
            </a:r>
            <a:endParaRPr b="0" i="0" sz="1400" u="none" cap="none" strike="noStrike">
              <a:solidFill>
                <a:srgbClr val="000000"/>
              </a:solidFill>
              <a:latin typeface="Arial"/>
              <a:ea typeface="Arial"/>
              <a:cs typeface="Arial"/>
              <a:sym typeface="Arial"/>
            </a:endParaRPr>
          </a:p>
        </p:txBody>
      </p:sp>
      <p:sp>
        <p:nvSpPr>
          <p:cNvPr id="317" name="Google Shape;317;p17"/>
          <p:cNvSpPr txBox="1"/>
          <p:nvPr/>
        </p:nvSpPr>
        <p:spPr>
          <a:xfrm>
            <a:off x="9770434" y="2010702"/>
            <a:ext cx="4292778" cy="466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000"/>
              <a:buFont typeface="Arial"/>
              <a:buNone/>
            </a:pPr>
            <a:r>
              <a:rPr b="0" i="0" lang="en-US" sz="3000" u="none" cap="none" strike="noStrike">
                <a:solidFill>
                  <a:srgbClr val="2A2E3A"/>
                </a:solidFill>
                <a:latin typeface="Arial"/>
                <a:ea typeface="Arial"/>
                <a:cs typeface="Arial"/>
                <a:sym typeface="Arial"/>
              </a:rPr>
              <a:t>Equities </a:t>
            </a:r>
            <a:endParaRPr b="0" i="0" sz="1400" u="none" cap="none" strike="noStrike">
              <a:solidFill>
                <a:srgbClr val="000000"/>
              </a:solidFill>
              <a:latin typeface="Arial"/>
              <a:ea typeface="Arial"/>
              <a:cs typeface="Arial"/>
              <a:sym typeface="Arial"/>
            </a:endParaRPr>
          </a:p>
        </p:txBody>
      </p:sp>
      <p:sp>
        <p:nvSpPr>
          <p:cNvPr id="318" name="Google Shape;318;p17"/>
          <p:cNvSpPr txBox="1"/>
          <p:nvPr/>
        </p:nvSpPr>
        <p:spPr>
          <a:xfrm>
            <a:off x="9770434" y="3001301"/>
            <a:ext cx="7488866" cy="923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000"/>
              <a:buFont typeface="Arial"/>
              <a:buNone/>
            </a:pPr>
            <a:r>
              <a:rPr b="0" i="0" lang="en-US" sz="3000" u="none" cap="none" strike="noStrike">
                <a:solidFill>
                  <a:srgbClr val="2A2E3A"/>
                </a:solidFill>
                <a:latin typeface="Arial"/>
                <a:ea typeface="Arial"/>
                <a:cs typeface="Arial"/>
                <a:sym typeface="Arial"/>
              </a:rPr>
              <a:t>Derivatives - Futures and Options, Spread</a:t>
            </a:r>
            <a:endParaRPr b="0" i="0" sz="1400" u="none" cap="none" strike="noStrike">
              <a:solidFill>
                <a:srgbClr val="000000"/>
              </a:solidFill>
              <a:latin typeface="Arial"/>
              <a:ea typeface="Arial"/>
              <a:cs typeface="Arial"/>
              <a:sym typeface="Arial"/>
            </a:endParaRPr>
          </a:p>
        </p:txBody>
      </p:sp>
      <p:sp>
        <p:nvSpPr>
          <p:cNvPr id="319" name="Google Shape;319;p17"/>
          <p:cNvSpPr txBox="1"/>
          <p:nvPr/>
        </p:nvSpPr>
        <p:spPr>
          <a:xfrm>
            <a:off x="9770434" y="4449101"/>
            <a:ext cx="4292778" cy="466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000"/>
              <a:buFont typeface="Arial"/>
              <a:buNone/>
            </a:pPr>
            <a:r>
              <a:rPr b="0" i="0" lang="en-US" sz="3000" u="none" cap="none" strike="noStrike">
                <a:solidFill>
                  <a:srgbClr val="2A2E3A"/>
                </a:solidFill>
                <a:latin typeface="Arial"/>
                <a:ea typeface="Arial"/>
                <a:cs typeface="Arial"/>
                <a:sym typeface="Arial"/>
              </a:rPr>
              <a:t>Forex</a:t>
            </a:r>
            <a:endParaRPr b="0" i="0" sz="1400" u="none" cap="none" strike="noStrike">
              <a:solidFill>
                <a:srgbClr val="000000"/>
              </a:solidFill>
              <a:latin typeface="Arial"/>
              <a:ea typeface="Arial"/>
              <a:cs typeface="Arial"/>
              <a:sym typeface="Arial"/>
            </a:endParaRPr>
          </a:p>
        </p:txBody>
      </p:sp>
      <p:sp>
        <p:nvSpPr>
          <p:cNvPr id="320" name="Google Shape;320;p17"/>
          <p:cNvSpPr txBox="1"/>
          <p:nvPr/>
        </p:nvSpPr>
        <p:spPr>
          <a:xfrm>
            <a:off x="9770434" y="5439701"/>
            <a:ext cx="4292778" cy="466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000"/>
              <a:buFont typeface="Arial"/>
              <a:buNone/>
            </a:pPr>
            <a:r>
              <a:rPr b="0" i="0" lang="en-US" sz="3000" u="none" cap="none" strike="noStrike">
                <a:solidFill>
                  <a:srgbClr val="2A2E3A"/>
                </a:solidFill>
                <a:latin typeface="Arial"/>
                <a:ea typeface="Arial"/>
                <a:cs typeface="Arial"/>
                <a:sym typeface="Arial"/>
              </a:rPr>
              <a:t>CFD</a:t>
            </a:r>
            <a:endParaRPr b="0" i="0" sz="1400" u="none" cap="none" strike="noStrike">
              <a:solidFill>
                <a:srgbClr val="000000"/>
              </a:solidFill>
              <a:latin typeface="Arial"/>
              <a:ea typeface="Arial"/>
              <a:cs typeface="Arial"/>
              <a:sym typeface="Arial"/>
            </a:endParaRPr>
          </a:p>
        </p:txBody>
      </p:sp>
      <p:sp>
        <p:nvSpPr>
          <p:cNvPr id="321" name="Google Shape;321;p17"/>
          <p:cNvSpPr txBox="1"/>
          <p:nvPr/>
        </p:nvSpPr>
        <p:spPr>
          <a:xfrm>
            <a:off x="9770434" y="6430301"/>
            <a:ext cx="4292778" cy="466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000"/>
              <a:buFont typeface="Arial"/>
              <a:buNone/>
            </a:pPr>
            <a:r>
              <a:rPr b="0" i="0" lang="en-US" sz="3000" u="none" cap="none" strike="noStrike">
                <a:solidFill>
                  <a:srgbClr val="2A2E3A"/>
                </a:solidFill>
                <a:latin typeface="Arial"/>
                <a:ea typeface="Arial"/>
                <a:cs typeface="Arial"/>
                <a:sym typeface="Arial"/>
              </a:rPr>
              <a:t>Crypto</a:t>
            </a:r>
            <a:endParaRPr b="0" i="0" sz="1400" u="none" cap="none" strike="noStrike">
              <a:solidFill>
                <a:srgbClr val="000000"/>
              </a:solidFill>
              <a:latin typeface="Arial"/>
              <a:ea typeface="Arial"/>
              <a:cs typeface="Arial"/>
              <a:sym typeface="Arial"/>
            </a:endParaRPr>
          </a:p>
        </p:txBody>
      </p:sp>
      <p:sp>
        <p:nvSpPr>
          <p:cNvPr id="322" name="Google Shape;322;p17"/>
          <p:cNvSpPr txBox="1"/>
          <p:nvPr/>
        </p:nvSpPr>
        <p:spPr>
          <a:xfrm>
            <a:off x="9770434" y="7420901"/>
            <a:ext cx="4292778" cy="466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000"/>
              <a:buFont typeface="Arial"/>
              <a:buNone/>
            </a:pPr>
            <a:r>
              <a:rPr b="0" i="0" lang="en-US" sz="3000" u="none" cap="none" strike="noStrike">
                <a:solidFill>
                  <a:srgbClr val="2A2E3A"/>
                </a:solidFill>
                <a:latin typeface="Arial"/>
                <a:ea typeface="Arial"/>
                <a:cs typeface="Arial"/>
                <a:sym typeface="Arial"/>
              </a:rPr>
              <a:t>Metal</a:t>
            </a:r>
            <a:endParaRPr b="0" i="0" sz="1400" u="none" cap="none" strike="noStrike">
              <a:solidFill>
                <a:srgbClr val="000000"/>
              </a:solidFill>
              <a:latin typeface="Arial"/>
              <a:ea typeface="Arial"/>
              <a:cs typeface="Arial"/>
              <a:sym typeface="Arial"/>
            </a:endParaRPr>
          </a:p>
        </p:txBody>
      </p:sp>
      <p:sp>
        <p:nvSpPr>
          <p:cNvPr id="323" name="Google Shape;323;p17"/>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327" name="Shape 327"/>
        <p:cNvGrpSpPr/>
        <p:nvPr/>
      </p:nvGrpSpPr>
      <p:grpSpPr>
        <a:xfrm>
          <a:off x="0" y="0"/>
          <a:ext cx="0" cy="0"/>
          <a:chOff x="0" y="0"/>
          <a:chExt cx="0" cy="0"/>
        </a:xfrm>
      </p:grpSpPr>
      <p:pic>
        <p:nvPicPr>
          <p:cNvPr id="328" name="Google Shape;328;p18"/>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sp>
        <p:nvSpPr>
          <p:cNvPr id="329" name="Google Shape;329;p18"/>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330" name="Google Shape;330;p18"/>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331" name="Google Shape;331;p18"/>
          <p:cNvSpPr/>
          <p:nvPr/>
        </p:nvSpPr>
        <p:spPr>
          <a:xfrm>
            <a:off x="1028700" y="2117188"/>
            <a:ext cx="5210377" cy="7561559"/>
          </a:xfrm>
          <a:custGeom>
            <a:rect b="b" l="l" r="r" t="t"/>
            <a:pathLst>
              <a:path extrusionOk="0" h="7561559" w="5210377">
                <a:moveTo>
                  <a:pt x="0" y="0"/>
                </a:moveTo>
                <a:lnTo>
                  <a:pt x="5210377" y="0"/>
                </a:lnTo>
                <a:lnTo>
                  <a:pt x="5210377" y="7561559"/>
                </a:lnTo>
                <a:lnTo>
                  <a:pt x="0" y="7561559"/>
                </a:lnTo>
                <a:lnTo>
                  <a:pt x="0" y="0"/>
                </a:lnTo>
                <a:close/>
              </a:path>
            </a:pathLst>
          </a:custGeom>
          <a:blipFill rotWithShape="1">
            <a:blip r:embed="rId6">
              <a:alphaModFix/>
            </a:blip>
            <a:stretch>
              <a:fillRect b="0" l="0" r="0" t="0"/>
            </a:stretch>
          </a:blipFill>
          <a:ln>
            <a:noFill/>
          </a:ln>
        </p:spPr>
      </p:sp>
      <p:sp>
        <p:nvSpPr>
          <p:cNvPr id="332" name="Google Shape;332;p18"/>
          <p:cNvSpPr/>
          <p:nvPr/>
        </p:nvSpPr>
        <p:spPr>
          <a:xfrm>
            <a:off x="10235688" y="2117188"/>
            <a:ext cx="5230019" cy="7561559"/>
          </a:xfrm>
          <a:custGeom>
            <a:rect b="b" l="l" r="r" t="t"/>
            <a:pathLst>
              <a:path extrusionOk="0" h="7561559" w="5230019">
                <a:moveTo>
                  <a:pt x="0" y="0"/>
                </a:moveTo>
                <a:lnTo>
                  <a:pt x="5230018" y="0"/>
                </a:lnTo>
                <a:lnTo>
                  <a:pt x="5230018" y="7561559"/>
                </a:lnTo>
                <a:lnTo>
                  <a:pt x="0" y="7561559"/>
                </a:lnTo>
                <a:lnTo>
                  <a:pt x="0" y="0"/>
                </a:lnTo>
                <a:close/>
              </a:path>
            </a:pathLst>
          </a:custGeom>
          <a:blipFill rotWithShape="1">
            <a:blip r:embed="rId7">
              <a:alphaModFix/>
            </a:blip>
            <a:stretch>
              <a:fillRect b="-1871" l="0" r="0" t="-1870"/>
            </a:stretch>
          </a:blipFill>
          <a:ln>
            <a:noFill/>
          </a:ln>
        </p:spPr>
      </p:sp>
      <p:sp>
        <p:nvSpPr>
          <p:cNvPr id="333" name="Google Shape;333;p18"/>
          <p:cNvSpPr txBox="1"/>
          <p:nvPr/>
        </p:nvSpPr>
        <p:spPr>
          <a:xfrm>
            <a:off x="4649029" y="706513"/>
            <a:ext cx="9008992"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Derivatives Market </a:t>
            </a:r>
            <a:endParaRPr b="0" i="0" sz="1400" u="none" cap="none" strike="noStrike">
              <a:solidFill>
                <a:srgbClr val="000000"/>
              </a:solidFill>
              <a:latin typeface="Arial"/>
              <a:ea typeface="Arial"/>
              <a:cs typeface="Arial"/>
              <a:sym typeface="Arial"/>
            </a:endParaRPr>
          </a:p>
        </p:txBody>
      </p:sp>
      <p:sp>
        <p:nvSpPr>
          <p:cNvPr id="334" name="Google Shape;334;p18"/>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338" name="Shape 338"/>
        <p:cNvGrpSpPr/>
        <p:nvPr/>
      </p:nvGrpSpPr>
      <p:grpSpPr>
        <a:xfrm>
          <a:off x="0" y="0"/>
          <a:ext cx="0" cy="0"/>
          <a:chOff x="0" y="0"/>
          <a:chExt cx="0" cy="0"/>
        </a:xfrm>
      </p:grpSpPr>
      <p:sp>
        <p:nvSpPr>
          <p:cNvPr id="339" name="Google Shape;339;p19"/>
          <p:cNvSpPr/>
          <p:nvPr/>
        </p:nvSpPr>
        <p:spPr>
          <a:xfrm>
            <a:off x="4000500" y="0"/>
            <a:ext cx="10287000" cy="10287000"/>
          </a:xfrm>
          <a:custGeom>
            <a:rect b="b" l="l" r="r" t="t"/>
            <a:pathLst>
              <a:path extrusionOk="0" h="10287000" w="10287000">
                <a:moveTo>
                  <a:pt x="0" y="0"/>
                </a:moveTo>
                <a:lnTo>
                  <a:pt x="10287000" y="0"/>
                </a:lnTo>
                <a:lnTo>
                  <a:pt x="10287000" y="10287000"/>
                </a:lnTo>
                <a:lnTo>
                  <a:pt x="0" y="1028700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95" name="Shape 95"/>
        <p:cNvGrpSpPr/>
        <p:nvPr/>
      </p:nvGrpSpPr>
      <p:grpSpPr>
        <a:xfrm>
          <a:off x="0" y="0"/>
          <a:ext cx="0" cy="0"/>
          <a:chOff x="0" y="0"/>
          <a:chExt cx="0" cy="0"/>
        </a:xfrm>
      </p:grpSpPr>
      <p:pic>
        <p:nvPicPr>
          <p:cNvPr id="96" name="Google Shape;96;p2"/>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97" name="Google Shape;97;p2"/>
          <p:cNvGrpSpPr/>
          <p:nvPr/>
        </p:nvGrpSpPr>
        <p:grpSpPr>
          <a:xfrm>
            <a:off x="0" y="3556123"/>
            <a:ext cx="18288000" cy="6730877"/>
            <a:chOff x="0" y="-57150"/>
            <a:chExt cx="4816593" cy="1772741"/>
          </a:xfrm>
        </p:grpSpPr>
        <p:sp>
          <p:nvSpPr>
            <p:cNvPr id="98" name="Google Shape;98;p2"/>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99" name="Google Shape;99;p2"/>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aphicFrame>
        <p:nvGraphicFramePr>
          <p:cNvPr id="100" name="Google Shape;100;p2"/>
          <p:cNvGraphicFramePr/>
          <p:nvPr/>
        </p:nvGraphicFramePr>
        <p:xfrm>
          <a:off x="1858400" y="3887414"/>
          <a:ext cx="3000000" cy="3000000"/>
        </p:xfrm>
        <a:graphic>
          <a:graphicData uri="http://schemas.openxmlformats.org/drawingml/2006/table">
            <a:tbl>
              <a:tblPr>
                <a:noFill/>
                <a:tableStyleId>{E1CB776C-9537-4B79-A9EF-BF759FE74766}</a:tableStyleId>
              </a:tblPr>
              <a:tblGrid>
                <a:gridCol w="5219900"/>
                <a:gridCol w="1384450"/>
              </a:tblGrid>
              <a:tr h="827600">
                <a:tc>
                  <a:txBody>
                    <a:bodyPr/>
                    <a:lstStyle/>
                    <a:p>
                      <a:pPr indent="0" lvl="0" marL="0" marR="0" rtl="0" algn="l">
                        <a:lnSpc>
                          <a:spcPct val="140015"/>
                        </a:lnSpc>
                        <a:spcBef>
                          <a:spcPts val="0"/>
                        </a:spcBef>
                        <a:spcAft>
                          <a:spcPts val="0"/>
                        </a:spcAft>
                        <a:buClr>
                          <a:srgbClr val="000000"/>
                        </a:buClr>
                        <a:buSzPts val="2599"/>
                        <a:buFont typeface="Arial"/>
                        <a:buNone/>
                      </a:pPr>
                      <a:r>
                        <a:rPr lang="en-US" sz="2599" u="none" cap="none" strike="noStrike">
                          <a:solidFill>
                            <a:srgbClr val="2A2E3A"/>
                          </a:solidFill>
                          <a:latin typeface="Arial"/>
                          <a:ea typeface="Arial"/>
                          <a:cs typeface="Arial"/>
                          <a:sym typeface="Arial"/>
                        </a:rPr>
                        <a:t>Introduction</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F4F4F4"/>
                      </a:solidFill>
                      <a:prstDash val="solid"/>
                      <a:round/>
                      <a:headEnd len="sm" w="sm" type="none"/>
                      <a:tailEnd len="sm" w="sm" type="none"/>
                    </a:lnB>
                  </a:tcPr>
                </a:tc>
              </a:tr>
              <a:tr h="832375">
                <a:tc>
                  <a:txBody>
                    <a:bodyPr/>
                    <a:lstStyle/>
                    <a:p>
                      <a:pPr indent="0" lvl="0" marL="0" marR="0" rtl="0" algn="l">
                        <a:lnSpc>
                          <a:spcPct val="140015"/>
                        </a:lnSpc>
                        <a:spcBef>
                          <a:spcPts val="0"/>
                        </a:spcBef>
                        <a:spcAft>
                          <a:spcPts val="0"/>
                        </a:spcAft>
                        <a:buClr>
                          <a:srgbClr val="000000"/>
                        </a:buClr>
                        <a:buSzPts val="2599"/>
                        <a:buFont typeface="Arial"/>
                        <a:buNone/>
                      </a:pPr>
                      <a:r>
                        <a:rPr lang="en-US" sz="2599" u="none" cap="none" strike="noStrike">
                          <a:solidFill>
                            <a:srgbClr val="2A2E3A"/>
                          </a:solidFill>
                          <a:latin typeface="Arial"/>
                          <a:ea typeface="Arial"/>
                          <a:cs typeface="Arial"/>
                          <a:sym typeface="Arial"/>
                        </a:rPr>
                        <a:t>About Me</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832375">
                <a:tc>
                  <a:txBody>
                    <a:bodyPr/>
                    <a:lstStyle/>
                    <a:p>
                      <a:pPr indent="0" lvl="0" marL="0" marR="0" rtl="0" algn="l">
                        <a:lnSpc>
                          <a:spcPct val="140015"/>
                        </a:lnSpc>
                        <a:spcBef>
                          <a:spcPts val="0"/>
                        </a:spcBef>
                        <a:spcAft>
                          <a:spcPts val="0"/>
                        </a:spcAft>
                        <a:buClr>
                          <a:srgbClr val="000000"/>
                        </a:buClr>
                        <a:buSzPts val="2599"/>
                        <a:buFont typeface="Arial"/>
                        <a:buNone/>
                      </a:pPr>
                      <a:r>
                        <a:rPr lang="en-US" sz="2599" u="none" cap="none" strike="noStrike">
                          <a:solidFill>
                            <a:srgbClr val="2A2E3A"/>
                          </a:solidFill>
                          <a:latin typeface="Arial"/>
                          <a:ea typeface="Arial"/>
                          <a:cs typeface="Arial"/>
                          <a:sym typeface="Arial"/>
                        </a:rPr>
                        <a:t>Investing and Trading</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832375">
                <a:tc>
                  <a:txBody>
                    <a:bodyPr/>
                    <a:lstStyle/>
                    <a:p>
                      <a:pPr indent="0" lvl="0" marL="0" marR="0" rtl="0" algn="l">
                        <a:lnSpc>
                          <a:spcPct val="140015"/>
                        </a:lnSpc>
                        <a:spcBef>
                          <a:spcPts val="0"/>
                        </a:spcBef>
                        <a:spcAft>
                          <a:spcPts val="0"/>
                        </a:spcAft>
                        <a:buClr>
                          <a:srgbClr val="000000"/>
                        </a:buClr>
                        <a:buSzPts val="2599"/>
                        <a:buFont typeface="Arial"/>
                        <a:buNone/>
                      </a:pPr>
                      <a:r>
                        <a:rPr lang="en-US" sz="2599" u="none" cap="none" strike="noStrike">
                          <a:solidFill>
                            <a:srgbClr val="2A2E3A"/>
                          </a:solidFill>
                          <a:latin typeface="Arial"/>
                          <a:ea typeface="Arial"/>
                          <a:cs typeface="Arial"/>
                          <a:sym typeface="Arial"/>
                        </a:rPr>
                        <a:t>Portfolio Buildup</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832375">
                <a:tc>
                  <a:txBody>
                    <a:bodyPr/>
                    <a:lstStyle/>
                    <a:p>
                      <a:pPr indent="0" lvl="0" marL="0" marR="0" rtl="0" algn="l">
                        <a:lnSpc>
                          <a:spcPct val="140015"/>
                        </a:lnSpc>
                        <a:spcBef>
                          <a:spcPts val="0"/>
                        </a:spcBef>
                        <a:spcAft>
                          <a:spcPts val="0"/>
                        </a:spcAft>
                        <a:buClr>
                          <a:srgbClr val="000000"/>
                        </a:buClr>
                        <a:buSzPts val="2599"/>
                        <a:buFont typeface="Arial"/>
                        <a:buNone/>
                      </a:pPr>
                      <a:r>
                        <a:rPr lang="en-US" sz="2599" u="none" cap="none" strike="noStrike">
                          <a:solidFill>
                            <a:srgbClr val="2A2E3A"/>
                          </a:solidFill>
                          <a:latin typeface="Arial"/>
                          <a:ea typeface="Arial"/>
                          <a:cs typeface="Arial"/>
                          <a:sym typeface="Arial"/>
                        </a:rPr>
                        <a:t>Area of Focus</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DBDBDB"/>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DBDBDB"/>
                      </a:solidFill>
                      <a:prstDash val="solid"/>
                      <a:round/>
                      <a:headEnd len="sm" w="sm" type="none"/>
                      <a:tailEnd len="sm" w="sm" type="none"/>
                    </a:lnB>
                  </a:tcPr>
                </a:tc>
              </a:tr>
              <a:tr h="832375">
                <a:tc>
                  <a:txBody>
                    <a:bodyPr/>
                    <a:lstStyle/>
                    <a:p>
                      <a:pPr indent="0" lvl="0" marL="0" marR="0" rtl="0" algn="l">
                        <a:lnSpc>
                          <a:spcPct val="140015"/>
                        </a:lnSpc>
                        <a:spcBef>
                          <a:spcPts val="0"/>
                        </a:spcBef>
                        <a:spcAft>
                          <a:spcPts val="0"/>
                        </a:spcAft>
                        <a:buClr>
                          <a:srgbClr val="000000"/>
                        </a:buClr>
                        <a:buSzPts val="2599"/>
                        <a:buFont typeface="Arial"/>
                        <a:buNone/>
                      </a:pPr>
                      <a:r>
                        <a:rPr lang="en-US" sz="2599" u="none" cap="none" strike="noStrike">
                          <a:solidFill>
                            <a:srgbClr val="2A2E3A"/>
                          </a:solidFill>
                          <a:latin typeface="Arial"/>
                          <a:ea typeface="Arial"/>
                          <a:cs typeface="Arial"/>
                          <a:sym typeface="Arial"/>
                        </a:rPr>
                        <a:t>Summary</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DBDBDB"/>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DBDBDB"/>
                      </a:solidFill>
                      <a:prstDash val="solid"/>
                      <a:round/>
                      <a:headEnd len="sm" w="sm" type="none"/>
                      <a:tailEnd len="sm" w="sm" type="none"/>
                    </a:lnB>
                  </a:tcPr>
                </a:tc>
              </a:tr>
            </a:tbl>
          </a:graphicData>
        </a:graphic>
      </p:graphicFrame>
      <p:sp>
        <p:nvSpPr>
          <p:cNvPr id="101" name="Google Shape;101;p2"/>
          <p:cNvSpPr txBox="1"/>
          <p:nvPr/>
        </p:nvSpPr>
        <p:spPr>
          <a:xfrm>
            <a:off x="4639504" y="1391495"/>
            <a:ext cx="9008992"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Contents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103" name="Google Shape;103;p2"/>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104" name="Google Shape;104;p2"/>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343" name="Shape 343"/>
        <p:cNvGrpSpPr/>
        <p:nvPr/>
      </p:nvGrpSpPr>
      <p:grpSpPr>
        <a:xfrm>
          <a:off x="0" y="0"/>
          <a:ext cx="0" cy="0"/>
          <a:chOff x="0" y="0"/>
          <a:chExt cx="0" cy="0"/>
        </a:xfrm>
      </p:grpSpPr>
      <p:pic>
        <p:nvPicPr>
          <p:cNvPr id="344" name="Google Shape;344;p20"/>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345" name="Google Shape;345;p20"/>
          <p:cNvGrpSpPr/>
          <p:nvPr/>
        </p:nvGrpSpPr>
        <p:grpSpPr>
          <a:xfrm>
            <a:off x="0" y="3556123"/>
            <a:ext cx="18288000" cy="6730877"/>
            <a:chOff x="0" y="-57150"/>
            <a:chExt cx="4816593" cy="1772741"/>
          </a:xfrm>
        </p:grpSpPr>
        <p:sp>
          <p:nvSpPr>
            <p:cNvPr id="346" name="Google Shape;346;p20"/>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347" name="Google Shape;347;p20"/>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8" name="Google Shape;348;p20"/>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349" name="Google Shape;349;p20"/>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350" name="Google Shape;350;p20"/>
          <p:cNvSpPr/>
          <p:nvPr/>
        </p:nvSpPr>
        <p:spPr>
          <a:xfrm>
            <a:off x="577092" y="4800177"/>
            <a:ext cx="8124825" cy="3851507"/>
          </a:xfrm>
          <a:custGeom>
            <a:rect b="b" l="l" r="r" t="t"/>
            <a:pathLst>
              <a:path extrusionOk="0" h="3851507" w="8124825">
                <a:moveTo>
                  <a:pt x="0" y="0"/>
                </a:moveTo>
                <a:lnTo>
                  <a:pt x="8124825" y="0"/>
                </a:lnTo>
                <a:lnTo>
                  <a:pt x="8124825" y="3851507"/>
                </a:lnTo>
                <a:lnTo>
                  <a:pt x="0" y="3851507"/>
                </a:lnTo>
                <a:lnTo>
                  <a:pt x="0" y="0"/>
                </a:lnTo>
                <a:close/>
              </a:path>
            </a:pathLst>
          </a:custGeom>
          <a:blipFill rotWithShape="1">
            <a:blip r:embed="rId6">
              <a:alphaModFix/>
            </a:blip>
            <a:stretch>
              <a:fillRect b="-2732" l="0" r="0" t="-2733"/>
            </a:stretch>
          </a:blipFill>
          <a:ln>
            <a:noFill/>
          </a:ln>
        </p:spPr>
      </p:sp>
      <p:sp>
        <p:nvSpPr>
          <p:cNvPr id="351" name="Google Shape;351;p20"/>
          <p:cNvSpPr/>
          <p:nvPr/>
        </p:nvSpPr>
        <p:spPr>
          <a:xfrm>
            <a:off x="10605121" y="4456526"/>
            <a:ext cx="6439397" cy="4801774"/>
          </a:xfrm>
          <a:custGeom>
            <a:rect b="b" l="l" r="r" t="t"/>
            <a:pathLst>
              <a:path extrusionOk="0" h="4801774" w="6439397">
                <a:moveTo>
                  <a:pt x="0" y="0"/>
                </a:moveTo>
                <a:lnTo>
                  <a:pt x="6439397" y="0"/>
                </a:lnTo>
                <a:lnTo>
                  <a:pt x="6439397" y="4801774"/>
                </a:lnTo>
                <a:lnTo>
                  <a:pt x="0" y="4801774"/>
                </a:lnTo>
                <a:lnTo>
                  <a:pt x="0" y="0"/>
                </a:lnTo>
                <a:close/>
              </a:path>
            </a:pathLst>
          </a:custGeom>
          <a:blipFill rotWithShape="1">
            <a:blip r:embed="rId7">
              <a:alphaModFix/>
            </a:blip>
            <a:stretch>
              <a:fillRect b="-4099" l="0" r="0" t="-4101"/>
            </a:stretch>
          </a:blipFill>
          <a:ln>
            <a:noFill/>
          </a:ln>
        </p:spPr>
      </p:sp>
      <p:sp>
        <p:nvSpPr>
          <p:cNvPr id="352" name="Google Shape;352;p20"/>
          <p:cNvSpPr txBox="1"/>
          <p:nvPr/>
        </p:nvSpPr>
        <p:spPr>
          <a:xfrm>
            <a:off x="4639504" y="815262"/>
            <a:ext cx="9008992" cy="2292231"/>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How Stock Market Works </a:t>
            </a:r>
            <a:endParaRPr b="0" i="0" sz="1400" u="none" cap="none" strike="noStrike">
              <a:solidFill>
                <a:srgbClr val="000000"/>
              </a:solidFill>
              <a:latin typeface="Arial"/>
              <a:ea typeface="Arial"/>
              <a:cs typeface="Arial"/>
              <a:sym typeface="Arial"/>
            </a:endParaRPr>
          </a:p>
        </p:txBody>
      </p:sp>
      <p:sp>
        <p:nvSpPr>
          <p:cNvPr id="353" name="Google Shape;353;p20"/>
          <p:cNvSpPr/>
          <p:nvPr/>
        </p:nvSpPr>
        <p:spPr>
          <a:xfrm>
            <a:off x="-191633" y="-114300"/>
            <a:ext cx="1460495" cy="1460495"/>
          </a:xfrm>
          <a:custGeom>
            <a:rect b="b" l="l" r="r" t="t"/>
            <a:pathLst>
              <a:path extrusionOk="0" h="1460495" w="1460495">
                <a:moveTo>
                  <a:pt x="0" y="0"/>
                </a:moveTo>
                <a:lnTo>
                  <a:pt x="1460495" y="0"/>
                </a:lnTo>
                <a:lnTo>
                  <a:pt x="1460495" y="1460495"/>
                </a:lnTo>
                <a:lnTo>
                  <a:pt x="0" y="14604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357" name="Shape 357"/>
        <p:cNvGrpSpPr/>
        <p:nvPr/>
      </p:nvGrpSpPr>
      <p:grpSpPr>
        <a:xfrm>
          <a:off x="0" y="0"/>
          <a:ext cx="0" cy="0"/>
          <a:chOff x="0" y="0"/>
          <a:chExt cx="0" cy="0"/>
        </a:xfrm>
      </p:grpSpPr>
      <p:pic>
        <p:nvPicPr>
          <p:cNvPr id="358" name="Google Shape;358;p21"/>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sp>
        <p:nvSpPr>
          <p:cNvPr id="359" name="Google Shape;359;p21"/>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360" name="Google Shape;360;p21"/>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361" name="Google Shape;361;p21"/>
          <p:cNvSpPr/>
          <p:nvPr/>
        </p:nvSpPr>
        <p:spPr>
          <a:xfrm>
            <a:off x="1967990" y="3773114"/>
            <a:ext cx="4270390" cy="2562234"/>
          </a:xfrm>
          <a:custGeom>
            <a:rect b="b" l="l" r="r" t="t"/>
            <a:pathLst>
              <a:path extrusionOk="0" h="2562234" w="4270390">
                <a:moveTo>
                  <a:pt x="0" y="0"/>
                </a:moveTo>
                <a:lnTo>
                  <a:pt x="4270390" y="0"/>
                </a:lnTo>
                <a:lnTo>
                  <a:pt x="4270390" y="2562234"/>
                </a:lnTo>
                <a:lnTo>
                  <a:pt x="0" y="2562234"/>
                </a:lnTo>
                <a:lnTo>
                  <a:pt x="0" y="0"/>
                </a:lnTo>
                <a:close/>
              </a:path>
            </a:pathLst>
          </a:custGeom>
          <a:blipFill rotWithShape="1">
            <a:blip r:embed="rId6">
              <a:alphaModFix/>
            </a:blip>
            <a:stretch>
              <a:fillRect b="0" l="0" r="0" t="0"/>
            </a:stretch>
          </a:blipFill>
          <a:ln>
            <a:noFill/>
          </a:ln>
        </p:spPr>
      </p:sp>
      <p:sp>
        <p:nvSpPr>
          <p:cNvPr id="362" name="Google Shape;362;p21"/>
          <p:cNvSpPr/>
          <p:nvPr/>
        </p:nvSpPr>
        <p:spPr>
          <a:xfrm>
            <a:off x="11522826" y="3773114"/>
            <a:ext cx="4270390" cy="2562234"/>
          </a:xfrm>
          <a:custGeom>
            <a:rect b="b" l="l" r="r" t="t"/>
            <a:pathLst>
              <a:path extrusionOk="0" h="2562234" w="4270390">
                <a:moveTo>
                  <a:pt x="0" y="0"/>
                </a:moveTo>
                <a:lnTo>
                  <a:pt x="4270390" y="0"/>
                </a:lnTo>
                <a:lnTo>
                  <a:pt x="4270390" y="2562234"/>
                </a:lnTo>
                <a:lnTo>
                  <a:pt x="0" y="2562234"/>
                </a:lnTo>
                <a:lnTo>
                  <a:pt x="0" y="0"/>
                </a:lnTo>
                <a:close/>
              </a:path>
            </a:pathLst>
          </a:custGeom>
          <a:blipFill rotWithShape="1">
            <a:blip r:embed="rId7">
              <a:alphaModFix/>
            </a:blip>
            <a:stretch>
              <a:fillRect b="0" l="-17446" r="-32539" t="0"/>
            </a:stretch>
          </a:blipFill>
          <a:ln>
            <a:noFill/>
          </a:ln>
        </p:spPr>
      </p:sp>
      <p:sp>
        <p:nvSpPr>
          <p:cNvPr id="363" name="Google Shape;363;p21"/>
          <p:cNvSpPr/>
          <p:nvPr/>
        </p:nvSpPr>
        <p:spPr>
          <a:xfrm>
            <a:off x="6784224" y="7164985"/>
            <a:ext cx="4270390" cy="2513763"/>
          </a:xfrm>
          <a:custGeom>
            <a:rect b="b" l="l" r="r" t="t"/>
            <a:pathLst>
              <a:path extrusionOk="0" h="2513763" w="4270390">
                <a:moveTo>
                  <a:pt x="0" y="0"/>
                </a:moveTo>
                <a:lnTo>
                  <a:pt x="4270390" y="0"/>
                </a:lnTo>
                <a:lnTo>
                  <a:pt x="4270390" y="2513762"/>
                </a:lnTo>
                <a:lnTo>
                  <a:pt x="0" y="2513762"/>
                </a:lnTo>
                <a:lnTo>
                  <a:pt x="0" y="0"/>
                </a:lnTo>
                <a:close/>
              </a:path>
            </a:pathLst>
          </a:custGeom>
          <a:blipFill rotWithShape="1">
            <a:blip r:embed="rId8">
              <a:alphaModFix/>
            </a:blip>
            <a:stretch>
              <a:fillRect b="-9567" l="0" r="0" t="0"/>
            </a:stretch>
          </a:blipFill>
          <a:ln>
            <a:noFill/>
          </a:ln>
        </p:spPr>
      </p:sp>
      <p:sp>
        <p:nvSpPr>
          <p:cNvPr id="364" name="Google Shape;364;p21"/>
          <p:cNvSpPr txBox="1"/>
          <p:nvPr/>
        </p:nvSpPr>
        <p:spPr>
          <a:xfrm>
            <a:off x="4649029" y="435603"/>
            <a:ext cx="9008992" cy="2292231"/>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3 Top Secrets of Stock Market </a:t>
            </a:r>
            <a:endParaRPr b="0" i="0" sz="1400" u="none" cap="none" strike="noStrike">
              <a:solidFill>
                <a:srgbClr val="000000"/>
              </a:solidFill>
              <a:latin typeface="Arial"/>
              <a:ea typeface="Arial"/>
              <a:cs typeface="Arial"/>
              <a:sym typeface="Arial"/>
            </a:endParaRPr>
          </a:p>
        </p:txBody>
      </p:sp>
      <p:cxnSp>
        <p:nvCxnSpPr>
          <p:cNvPr id="365" name="Google Shape;365;p21"/>
          <p:cNvCxnSpPr/>
          <p:nvPr/>
        </p:nvCxnSpPr>
        <p:spPr>
          <a:xfrm>
            <a:off x="7352958" y="5162550"/>
            <a:ext cx="3601134" cy="19049"/>
          </a:xfrm>
          <a:prstGeom prst="straightConnector1">
            <a:avLst/>
          </a:prstGeom>
          <a:noFill/>
          <a:ln cap="flat" cmpd="sng" w="38100">
            <a:solidFill>
              <a:srgbClr val="FFFFFF"/>
            </a:solidFill>
            <a:prstDash val="solid"/>
            <a:round/>
            <a:headEnd len="sm" w="sm" type="none"/>
            <a:tailEnd len="med" w="med" type="triangle"/>
          </a:ln>
        </p:spPr>
      </p:cxnSp>
      <p:cxnSp>
        <p:nvCxnSpPr>
          <p:cNvPr id="366" name="Google Shape;366;p21"/>
          <p:cNvCxnSpPr/>
          <p:nvPr/>
        </p:nvCxnSpPr>
        <p:spPr>
          <a:xfrm flipH="1">
            <a:off x="11534775" y="6984548"/>
            <a:ext cx="2804609" cy="2258916"/>
          </a:xfrm>
          <a:prstGeom prst="straightConnector1">
            <a:avLst/>
          </a:prstGeom>
          <a:noFill/>
          <a:ln cap="flat" cmpd="sng" w="38100">
            <a:solidFill>
              <a:srgbClr val="FFFFFF"/>
            </a:solidFill>
            <a:prstDash val="solid"/>
            <a:round/>
            <a:headEnd len="sm" w="sm" type="none"/>
            <a:tailEnd len="med" w="med" type="triangle"/>
          </a:ln>
        </p:spPr>
      </p:cxnSp>
      <p:cxnSp>
        <p:nvCxnSpPr>
          <p:cNvPr id="367" name="Google Shape;367;p21"/>
          <p:cNvCxnSpPr/>
          <p:nvPr/>
        </p:nvCxnSpPr>
        <p:spPr>
          <a:xfrm>
            <a:off x="3190450" y="6999980"/>
            <a:ext cx="2917159" cy="2111567"/>
          </a:xfrm>
          <a:prstGeom prst="straightConnector1">
            <a:avLst/>
          </a:prstGeom>
          <a:noFill/>
          <a:ln cap="flat" cmpd="sng" w="38100">
            <a:solidFill>
              <a:srgbClr val="FFFFFF"/>
            </a:solidFill>
            <a:prstDash val="solid"/>
            <a:round/>
            <a:headEnd len="sm" w="sm" type="none"/>
            <a:tailEnd len="med" w="med" type="triangle"/>
          </a:ln>
        </p:spPr>
      </p:cxnSp>
      <p:sp>
        <p:nvSpPr>
          <p:cNvPr id="368" name="Google Shape;368;p21"/>
          <p:cNvSpPr txBox="1"/>
          <p:nvPr/>
        </p:nvSpPr>
        <p:spPr>
          <a:xfrm>
            <a:off x="3190450" y="2926942"/>
            <a:ext cx="115693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FFFFFF"/>
                </a:solidFill>
                <a:latin typeface="Arial"/>
                <a:ea typeface="Arial"/>
                <a:cs typeface="Arial"/>
                <a:sym typeface="Arial"/>
              </a:rPr>
              <a:t>Mind </a:t>
            </a:r>
            <a:endParaRPr b="0" i="0" sz="1400" u="none" cap="none" strike="noStrike">
              <a:solidFill>
                <a:srgbClr val="000000"/>
              </a:solidFill>
              <a:latin typeface="Arial"/>
              <a:ea typeface="Arial"/>
              <a:cs typeface="Arial"/>
              <a:sym typeface="Arial"/>
            </a:endParaRPr>
          </a:p>
        </p:txBody>
      </p:sp>
      <p:sp>
        <p:nvSpPr>
          <p:cNvPr id="369" name="Google Shape;369;p21"/>
          <p:cNvSpPr txBox="1"/>
          <p:nvPr/>
        </p:nvSpPr>
        <p:spPr>
          <a:xfrm>
            <a:off x="12835373" y="2926942"/>
            <a:ext cx="1645295"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FFFFFF"/>
                </a:solidFill>
                <a:latin typeface="Arial"/>
                <a:ea typeface="Arial"/>
                <a:cs typeface="Arial"/>
                <a:sym typeface="Arial"/>
              </a:rPr>
              <a:t>Process</a:t>
            </a:r>
            <a:endParaRPr b="0" i="0" sz="1400" u="none" cap="none" strike="noStrike">
              <a:solidFill>
                <a:srgbClr val="000000"/>
              </a:solidFill>
              <a:latin typeface="Arial"/>
              <a:ea typeface="Arial"/>
              <a:cs typeface="Arial"/>
              <a:sym typeface="Arial"/>
            </a:endParaRPr>
          </a:p>
        </p:txBody>
      </p:sp>
      <p:sp>
        <p:nvSpPr>
          <p:cNvPr id="370" name="Google Shape;370;p21"/>
          <p:cNvSpPr txBox="1"/>
          <p:nvPr/>
        </p:nvSpPr>
        <p:spPr>
          <a:xfrm>
            <a:off x="8210402" y="6402398"/>
            <a:ext cx="1418034"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FFFFFF"/>
                </a:solidFill>
                <a:latin typeface="Arial"/>
                <a:ea typeface="Arial"/>
                <a:cs typeface="Arial"/>
                <a:sym typeface="Arial"/>
              </a:rPr>
              <a:t>Money</a:t>
            </a:r>
            <a:endParaRPr b="0" i="0" sz="1400" u="none" cap="none" strike="noStrike">
              <a:solidFill>
                <a:srgbClr val="000000"/>
              </a:solidFill>
              <a:latin typeface="Arial"/>
              <a:ea typeface="Arial"/>
              <a:cs typeface="Arial"/>
              <a:sym typeface="Arial"/>
            </a:endParaRPr>
          </a:p>
        </p:txBody>
      </p:sp>
      <p:sp>
        <p:nvSpPr>
          <p:cNvPr id="371" name="Google Shape;371;p21"/>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375" name="Shape 375"/>
        <p:cNvGrpSpPr/>
        <p:nvPr/>
      </p:nvGrpSpPr>
      <p:grpSpPr>
        <a:xfrm>
          <a:off x="0" y="0"/>
          <a:ext cx="0" cy="0"/>
          <a:chOff x="0" y="0"/>
          <a:chExt cx="0" cy="0"/>
        </a:xfrm>
      </p:grpSpPr>
      <p:pic>
        <p:nvPicPr>
          <p:cNvPr id="376" name="Google Shape;376;p22"/>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377" name="Google Shape;377;p22"/>
          <p:cNvGrpSpPr/>
          <p:nvPr/>
        </p:nvGrpSpPr>
        <p:grpSpPr>
          <a:xfrm>
            <a:off x="0" y="3556123"/>
            <a:ext cx="18288000" cy="6730877"/>
            <a:chOff x="0" y="-57150"/>
            <a:chExt cx="4816593" cy="1772741"/>
          </a:xfrm>
        </p:grpSpPr>
        <p:sp>
          <p:nvSpPr>
            <p:cNvPr id="378" name="Google Shape;378;p22"/>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379" name="Google Shape;379;p22"/>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2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aphicFrame>
        <p:nvGraphicFramePr>
          <p:cNvPr id="380" name="Google Shape;380;p22"/>
          <p:cNvGraphicFramePr/>
          <p:nvPr/>
        </p:nvGraphicFramePr>
        <p:xfrm>
          <a:off x="2035380" y="4645343"/>
          <a:ext cx="3000000" cy="3000000"/>
        </p:xfrm>
        <a:graphic>
          <a:graphicData uri="http://schemas.openxmlformats.org/drawingml/2006/table">
            <a:tbl>
              <a:tblPr>
                <a:noFill/>
                <a:tableStyleId>{E1CB776C-9537-4B79-A9EF-BF759FE74766}</a:tableStyleId>
              </a:tblPr>
              <a:tblGrid>
                <a:gridCol w="5219900"/>
                <a:gridCol w="1384450"/>
              </a:tblGrid>
              <a:tr h="838200">
                <a:tc>
                  <a:txBody>
                    <a:bodyPr/>
                    <a:lstStyle/>
                    <a:p>
                      <a:pPr indent="0" lvl="0" marL="0" marR="0" rtl="0" algn="l">
                        <a:lnSpc>
                          <a:spcPct val="140013"/>
                        </a:lnSpc>
                        <a:spcBef>
                          <a:spcPts val="0"/>
                        </a:spcBef>
                        <a:spcAft>
                          <a:spcPts val="0"/>
                        </a:spcAft>
                        <a:buClr>
                          <a:srgbClr val="000000"/>
                        </a:buClr>
                        <a:buSzPts val="2899"/>
                        <a:buFont typeface="Arial"/>
                        <a:buNone/>
                      </a:pPr>
                      <a:r>
                        <a:rPr lang="en-US" sz="2899" u="none" cap="none" strike="noStrike">
                          <a:solidFill>
                            <a:srgbClr val="2A2E3A"/>
                          </a:solidFill>
                          <a:latin typeface="Arial"/>
                          <a:ea typeface="Arial"/>
                          <a:cs typeface="Arial"/>
                          <a:sym typeface="Arial"/>
                        </a:rPr>
                        <a:t>Finantial Analysis</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F4F4F4"/>
                      </a:solidFill>
                      <a:prstDash val="solid"/>
                      <a:round/>
                      <a:headEnd len="sm" w="sm" type="none"/>
                      <a:tailEnd len="sm" w="sm" type="none"/>
                    </a:lnB>
                  </a:tcPr>
                </a:tc>
              </a:tr>
              <a:tr h="847725">
                <a:tc>
                  <a:txBody>
                    <a:bodyPr/>
                    <a:lstStyle/>
                    <a:p>
                      <a:pPr indent="0" lvl="0" marL="0" marR="0" rtl="0" algn="l">
                        <a:lnSpc>
                          <a:spcPct val="140013"/>
                        </a:lnSpc>
                        <a:spcBef>
                          <a:spcPts val="0"/>
                        </a:spcBef>
                        <a:spcAft>
                          <a:spcPts val="0"/>
                        </a:spcAft>
                        <a:buClr>
                          <a:srgbClr val="000000"/>
                        </a:buClr>
                        <a:buSzPts val="2899"/>
                        <a:buFont typeface="Arial"/>
                        <a:buNone/>
                      </a:pPr>
                      <a:r>
                        <a:rPr lang="en-US" sz="2899" u="none" cap="none" strike="noStrike">
                          <a:solidFill>
                            <a:srgbClr val="2A2E3A"/>
                          </a:solidFill>
                          <a:latin typeface="Arial"/>
                          <a:ea typeface="Arial"/>
                          <a:cs typeface="Arial"/>
                          <a:sym typeface="Arial"/>
                        </a:rPr>
                        <a:t>Global Market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847725">
                <a:tc>
                  <a:txBody>
                    <a:bodyPr/>
                    <a:lstStyle/>
                    <a:p>
                      <a:pPr indent="0" lvl="0" marL="0" marR="0" rtl="0" algn="l">
                        <a:lnSpc>
                          <a:spcPct val="140013"/>
                        </a:lnSpc>
                        <a:spcBef>
                          <a:spcPts val="0"/>
                        </a:spcBef>
                        <a:spcAft>
                          <a:spcPts val="0"/>
                        </a:spcAft>
                        <a:buClr>
                          <a:srgbClr val="000000"/>
                        </a:buClr>
                        <a:buSzPts val="2899"/>
                        <a:buFont typeface="Arial"/>
                        <a:buNone/>
                      </a:pPr>
                      <a:r>
                        <a:rPr lang="en-US" sz="2899" u="none" cap="none" strike="noStrike">
                          <a:solidFill>
                            <a:srgbClr val="2A2E3A"/>
                          </a:solidFill>
                          <a:latin typeface="Arial"/>
                          <a:ea typeface="Arial"/>
                          <a:cs typeface="Arial"/>
                          <a:sym typeface="Arial"/>
                        </a:rPr>
                        <a:t>Sector/Industry Analysis</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847725">
                <a:tc>
                  <a:txBody>
                    <a:bodyPr/>
                    <a:lstStyle/>
                    <a:p>
                      <a:pPr indent="0" lvl="0" marL="0" marR="0" rtl="0" algn="l">
                        <a:lnSpc>
                          <a:spcPct val="140013"/>
                        </a:lnSpc>
                        <a:spcBef>
                          <a:spcPts val="0"/>
                        </a:spcBef>
                        <a:spcAft>
                          <a:spcPts val="0"/>
                        </a:spcAft>
                        <a:buClr>
                          <a:srgbClr val="000000"/>
                        </a:buClr>
                        <a:buSzPts val="2899"/>
                        <a:buFont typeface="Arial"/>
                        <a:buNone/>
                      </a:pPr>
                      <a:r>
                        <a:rPr lang="en-US" sz="2899" u="none" cap="none" strike="noStrike">
                          <a:solidFill>
                            <a:srgbClr val="2A2E3A"/>
                          </a:solidFill>
                          <a:latin typeface="Arial"/>
                          <a:ea typeface="Arial"/>
                          <a:cs typeface="Arial"/>
                          <a:sym typeface="Arial"/>
                        </a:rPr>
                        <a:t>Government Policies</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838200">
                <a:tc>
                  <a:txBody>
                    <a:bodyPr/>
                    <a:lstStyle/>
                    <a:p>
                      <a:pPr indent="0" lvl="0" marL="0" marR="0" rtl="0" algn="l">
                        <a:lnSpc>
                          <a:spcPct val="140013"/>
                        </a:lnSpc>
                        <a:spcBef>
                          <a:spcPts val="0"/>
                        </a:spcBef>
                        <a:spcAft>
                          <a:spcPts val="0"/>
                        </a:spcAft>
                        <a:buClr>
                          <a:srgbClr val="000000"/>
                        </a:buClr>
                        <a:buSzPts val="2899"/>
                        <a:buFont typeface="Arial"/>
                        <a:buNone/>
                      </a:pPr>
                      <a:r>
                        <a:rPr lang="en-US" sz="2899" u="none" cap="none" strike="noStrike">
                          <a:solidFill>
                            <a:srgbClr val="2A2E3A"/>
                          </a:solidFill>
                          <a:latin typeface="Arial"/>
                          <a:ea typeface="Arial"/>
                          <a:cs typeface="Arial"/>
                          <a:sym typeface="Arial"/>
                        </a:rPr>
                        <a:t>Geo Politics</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DBDBDB"/>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DBDBDB"/>
                      </a:solidFill>
                      <a:prstDash val="solid"/>
                      <a:round/>
                      <a:headEnd len="sm" w="sm" type="none"/>
                      <a:tailEnd len="sm" w="sm" type="none"/>
                    </a:lnB>
                  </a:tcPr>
                </a:tc>
              </a:tr>
            </a:tbl>
          </a:graphicData>
        </a:graphic>
      </p:graphicFrame>
      <p:graphicFrame>
        <p:nvGraphicFramePr>
          <p:cNvPr id="381" name="Google Shape;381;p22"/>
          <p:cNvGraphicFramePr/>
          <p:nvPr/>
        </p:nvGraphicFramePr>
        <p:xfrm>
          <a:off x="9647029" y="4645343"/>
          <a:ext cx="3000000" cy="3000000"/>
        </p:xfrm>
        <a:graphic>
          <a:graphicData uri="http://schemas.openxmlformats.org/drawingml/2006/table">
            <a:tbl>
              <a:tblPr>
                <a:noFill/>
                <a:tableStyleId>{E1CB776C-9537-4B79-A9EF-BF759FE74766}</a:tableStyleId>
              </a:tblPr>
              <a:tblGrid>
                <a:gridCol w="5452200"/>
                <a:gridCol w="1446050"/>
              </a:tblGrid>
              <a:tr h="848600">
                <a:tc>
                  <a:txBody>
                    <a:bodyPr/>
                    <a:lstStyle/>
                    <a:p>
                      <a:pPr indent="0" lvl="0" marL="0" marR="0" rtl="0" algn="l">
                        <a:lnSpc>
                          <a:spcPct val="140013"/>
                        </a:lnSpc>
                        <a:spcBef>
                          <a:spcPts val="0"/>
                        </a:spcBef>
                        <a:spcAft>
                          <a:spcPts val="0"/>
                        </a:spcAft>
                        <a:buClr>
                          <a:srgbClr val="000000"/>
                        </a:buClr>
                        <a:buSzPts val="2899"/>
                        <a:buFont typeface="Arial"/>
                        <a:buNone/>
                      </a:pPr>
                      <a:r>
                        <a:rPr lang="en-US" sz="2899" u="none" cap="none" strike="noStrike">
                          <a:solidFill>
                            <a:srgbClr val="2A2E3A"/>
                          </a:solidFill>
                          <a:latin typeface="Arial"/>
                          <a:ea typeface="Arial"/>
                          <a:cs typeface="Arial"/>
                          <a:sym typeface="Arial"/>
                        </a:rPr>
                        <a:t>Management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DBDBDB"/>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DBDBDB"/>
                      </a:solidFill>
                      <a:prstDash val="solid"/>
                      <a:round/>
                      <a:headEnd len="sm" w="sm" type="none"/>
                      <a:tailEnd len="sm" w="sm" type="none"/>
                    </a:lnB>
                  </a:tcPr>
                </a:tc>
              </a:tr>
              <a:tr h="848600">
                <a:tc>
                  <a:txBody>
                    <a:bodyPr/>
                    <a:lstStyle/>
                    <a:p>
                      <a:pPr indent="0" lvl="0" marL="0" marR="0" rtl="0" algn="l">
                        <a:lnSpc>
                          <a:spcPct val="140013"/>
                        </a:lnSpc>
                        <a:spcBef>
                          <a:spcPts val="0"/>
                        </a:spcBef>
                        <a:spcAft>
                          <a:spcPts val="0"/>
                        </a:spcAft>
                        <a:buClr>
                          <a:srgbClr val="000000"/>
                        </a:buClr>
                        <a:buSzPts val="2899"/>
                        <a:buFont typeface="Arial"/>
                        <a:buNone/>
                      </a:pPr>
                      <a:r>
                        <a:rPr lang="en-US" sz="2899" u="none" cap="none" strike="noStrike">
                          <a:solidFill>
                            <a:srgbClr val="2A2E3A"/>
                          </a:solidFill>
                          <a:latin typeface="Arial"/>
                          <a:ea typeface="Arial"/>
                          <a:cs typeface="Arial"/>
                          <a:sym typeface="Arial"/>
                        </a:rPr>
                        <a:t>Share Holding Pattern</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DBDBDB"/>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DBDBDB"/>
                      </a:solidFill>
                      <a:prstDash val="solid"/>
                      <a:round/>
                      <a:headEnd len="sm" w="sm" type="none"/>
                      <a:tailEnd len="sm" w="sm" type="none"/>
                    </a:lnB>
                  </a:tcPr>
                </a:tc>
              </a:tr>
              <a:tr h="848600">
                <a:tc>
                  <a:txBody>
                    <a:bodyPr/>
                    <a:lstStyle/>
                    <a:p>
                      <a:pPr indent="0" lvl="0" marL="0" marR="0" rtl="0" algn="l">
                        <a:lnSpc>
                          <a:spcPct val="140013"/>
                        </a:lnSpc>
                        <a:spcBef>
                          <a:spcPts val="0"/>
                        </a:spcBef>
                        <a:spcAft>
                          <a:spcPts val="0"/>
                        </a:spcAft>
                        <a:buClr>
                          <a:srgbClr val="000000"/>
                        </a:buClr>
                        <a:buSzPts val="2899"/>
                        <a:buFont typeface="Arial"/>
                        <a:buNone/>
                      </a:pPr>
                      <a:r>
                        <a:rPr lang="en-US" sz="2899" u="none" cap="none" strike="noStrike">
                          <a:solidFill>
                            <a:srgbClr val="2A2E3A"/>
                          </a:solidFill>
                          <a:latin typeface="Arial"/>
                          <a:ea typeface="Arial"/>
                          <a:cs typeface="Arial"/>
                          <a:sym typeface="Arial"/>
                        </a:rPr>
                        <a:t>Expansion Plans</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DBDBDB"/>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DBDBDB"/>
                      </a:solidFill>
                      <a:prstDash val="solid"/>
                      <a:round/>
                      <a:headEnd len="sm" w="sm" type="none"/>
                      <a:tailEnd len="sm" w="sm" type="none"/>
                    </a:lnB>
                  </a:tcPr>
                </a:tc>
              </a:tr>
              <a:tr h="848600">
                <a:tc>
                  <a:txBody>
                    <a:bodyPr/>
                    <a:lstStyle/>
                    <a:p>
                      <a:pPr indent="0" lvl="0" marL="0" marR="0" rtl="0" algn="l">
                        <a:lnSpc>
                          <a:spcPct val="140013"/>
                        </a:lnSpc>
                        <a:spcBef>
                          <a:spcPts val="0"/>
                        </a:spcBef>
                        <a:spcAft>
                          <a:spcPts val="0"/>
                        </a:spcAft>
                        <a:buClr>
                          <a:srgbClr val="000000"/>
                        </a:buClr>
                        <a:buSzPts val="2899"/>
                        <a:buFont typeface="Arial"/>
                        <a:buNone/>
                      </a:pPr>
                      <a:r>
                        <a:rPr lang="en-US" sz="2899" u="none" cap="none" strike="noStrike">
                          <a:solidFill>
                            <a:srgbClr val="2A2E3A"/>
                          </a:solidFill>
                          <a:latin typeface="Arial"/>
                          <a:ea typeface="Arial"/>
                          <a:cs typeface="Arial"/>
                          <a:sym typeface="Arial"/>
                        </a:rPr>
                        <a:t>Banking Policies</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DBDBDB"/>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DBDBDB"/>
                      </a:solidFill>
                      <a:prstDash val="solid"/>
                      <a:round/>
                      <a:headEnd len="sm" w="sm" type="none"/>
                      <a:tailEnd len="sm" w="sm" type="none"/>
                    </a:lnB>
                  </a:tcPr>
                </a:tc>
              </a:tr>
              <a:tr h="1218550">
                <a:tc>
                  <a:txBody>
                    <a:bodyPr/>
                    <a:lstStyle/>
                    <a:p>
                      <a:pPr indent="0" lvl="0" marL="0" marR="0" rtl="0" algn="l">
                        <a:lnSpc>
                          <a:spcPct val="330818"/>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DBDBDB"/>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DBDBDB"/>
                      </a:solidFill>
                      <a:prstDash val="solid"/>
                      <a:round/>
                      <a:headEnd len="sm" w="sm" type="none"/>
                      <a:tailEnd len="sm" w="sm" type="none"/>
                    </a:lnB>
                  </a:tcPr>
                </a:tc>
              </a:tr>
            </a:tbl>
          </a:graphicData>
        </a:graphic>
      </p:graphicFrame>
      <p:sp>
        <p:nvSpPr>
          <p:cNvPr id="382" name="Google Shape;382;p22"/>
          <p:cNvSpPr txBox="1"/>
          <p:nvPr/>
        </p:nvSpPr>
        <p:spPr>
          <a:xfrm>
            <a:off x="4639504" y="1391495"/>
            <a:ext cx="10898451"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Fundamental Analysis</a:t>
            </a:r>
            <a:endParaRPr b="0" i="0" sz="1400" u="none" cap="none" strike="noStrike">
              <a:solidFill>
                <a:srgbClr val="000000"/>
              </a:solidFill>
              <a:latin typeface="Arial"/>
              <a:ea typeface="Arial"/>
              <a:cs typeface="Arial"/>
              <a:sym typeface="Arial"/>
            </a:endParaRPr>
          </a:p>
        </p:txBody>
      </p:sp>
      <p:sp>
        <p:nvSpPr>
          <p:cNvPr id="383" name="Google Shape;383;p22"/>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384" name="Google Shape;384;p22"/>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385" name="Google Shape;385;p22"/>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389" name="Shape 389"/>
        <p:cNvGrpSpPr/>
        <p:nvPr/>
      </p:nvGrpSpPr>
      <p:grpSpPr>
        <a:xfrm>
          <a:off x="0" y="0"/>
          <a:ext cx="0" cy="0"/>
          <a:chOff x="0" y="0"/>
          <a:chExt cx="0" cy="0"/>
        </a:xfrm>
      </p:grpSpPr>
      <p:pic>
        <p:nvPicPr>
          <p:cNvPr id="390" name="Google Shape;390;p23"/>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391" name="Google Shape;391;p23"/>
          <p:cNvGrpSpPr/>
          <p:nvPr/>
        </p:nvGrpSpPr>
        <p:grpSpPr>
          <a:xfrm>
            <a:off x="0" y="3556123"/>
            <a:ext cx="18288000" cy="6730877"/>
            <a:chOff x="0" y="-57150"/>
            <a:chExt cx="4816593" cy="1772741"/>
          </a:xfrm>
        </p:grpSpPr>
        <p:sp>
          <p:nvSpPr>
            <p:cNvPr id="392" name="Google Shape;392;p23"/>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393" name="Google Shape;393;p23"/>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aphicFrame>
        <p:nvGraphicFramePr>
          <p:cNvPr id="394" name="Google Shape;394;p23"/>
          <p:cNvGraphicFramePr/>
          <p:nvPr/>
        </p:nvGraphicFramePr>
        <p:xfrm>
          <a:off x="2035380" y="4645343"/>
          <a:ext cx="3000000" cy="3000000"/>
        </p:xfrm>
        <a:graphic>
          <a:graphicData uri="http://schemas.openxmlformats.org/drawingml/2006/table">
            <a:tbl>
              <a:tblPr>
                <a:noFill/>
                <a:tableStyleId>{E1CB776C-9537-4B79-A9EF-BF759FE74766}</a:tableStyleId>
              </a:tblPr>
              <a:tblGrid>
                <a:gridCol w="5219900"/>
                <a:gridCol w="3497300"/>
              </a:tblGrid>
              <a:tr h="971550">
                <a:tc>
                  <a:txBody>
                    <a:bodyPr/>
                    <a:lstStyle/>
                    <a:p>
                      <a:pPr indent="0" lvl="0" marL="0" marR="0" rtl="0" algn="l">
                        <a:lnSpc>
                          <a:spcPct val="140000"/>
                        </a:lnSpc>
                        <a:spcBef>
                          <a:spcPts val="0"/>
                        </a:spcBef>
                        <a:spcAft>
                          <a:spcPts val="0"/>
                        </a:spcAft>
                        <a:buClr>
                          <a:srgbClr val="000000"/>
                        </a:buClr>
                        <a:buSzPts val="3600"/>
                        <a:buFont typeface="Arial"/>
                        <a:buNone/>
                      </a:pPr>
                      <a:r>
                        <a:rPr lang="en-US" sz="3600" u="none" cap="none" strike="noStrike">
                          <a:solidFill>
                            <a:srgbClr val="2A2E3A"/>
                          </a:solidFill>
                          <a:latin typeface="Arial"/>
                          <a:ea typeface="Arial"/>
                          <a:cs typeface="Arial"/>
                          <a:sym typeface="Arial"/>
                        </a:rPr>
                        <a:t>Price Action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458181"/>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F4F4F4"/>
                      </a:solidFill>
                      <a:prstDash val="solid"/>
                      <a:round/>
                      <a:headEnd len="sm" w="sm" type="none"/>
                      <a:tailEnd len="sm" w="sm" type="none"/>
                    </a:lnB>
                  </a:tcPr>
                </a:tc>
              </a:tr>
              <a:tr h="971550">
                <a:tc>
                  <a:txBody>
                    <a:bodyPr/>
                    <a:lstStyle/>
                    <a:p>
                      <a:pPr indent="0" lvl="0" marL="0" marR="0" rtl="0" algn="l">
                        <a:lnSpc>
                          <a:spcPct val="140000"/>
                        </a:lnSpc>
                        <a:spcBef>
                          <a:spcPts val="0"/>
                        </a:spcBef>
                        <a:spcAft>
                          <a:spcPts val="0"/>
                        </a:spcAft>
                        <a:buClr>
                          <a:srgbClr val="000000"/>
                        </a:buClr>
                        <a:buSzPts val="3600"/>
                        <a:buFont typeface="Arial"/>
                        <a:buNone/>
                      </a:pPr>
                      <a:r>
                        <a:rPr lang="en-US" sz="3600" u="none" cap="none" strike="noStrike">
                          <a:solidFill>
                            <a:srgbClr val="2A2E3A"/>
                          </a:solidFill>
                          <a:latin typeface="Arial"/>
                          <a:ea typeface="Arial"/>
                          <a:cs typeface="Arial"/>
                          <a:sym typeface="Arial"/>
                        </a:rPr>
                        <a:t>Volume</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458181"/>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971550">
                <a:tc>
                  <a:txBody>
                    <a:bodyPr/>
                    <a:lstStyle/>
                    <a:p>
                      <a:pPr indent="0" lvl="0" marL="0" marR="0" rtl="0" algn="l">
                        <a:lnSpc>
                          <a:spcPct val="140000"/>
                        </a:lnSpc>
                        <a:spcBef>
                          <a:spcPts val="0"/>
                        </a:spcBef>
                        <a:spcAft>
                          <a:spcPts val="0"/>
                        </a:spcAft>
                        <a:buClr>
                          <a:srgbClr val="000000"/>
                        </a:buClr>
                        <a:buSzPts val="3600"/>
                        <a:buFont typeface="Arial"/>
                        <a:buNone/>
                      </a:pPr>
                      <a:r>
                        <a:rPr lang="en-US" sz="3600" u="none" cap="none" strike="noStrike">
                          <a:solidFill>
                            <a:srgbClr val="2A2E3A"/>
                          </a:solidFill>
                          <a:latin typeface="Arial"/>
                          <a:ea typeface="Arial"/>
                          <a:cs typeface="Arial"/>
                          <a:sym typeface="Arial"/>
                        </a:rPr>
                        <a:t>Triggers and Indicators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458181"/>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971550">
                <a:tc>
                  <a:txBody>
                    <a:bodyPr/>
                    <a:lstStyle/>
                    <a:p>
                      <a:pPr indent="0" lvl="0" marL="0" marR="0" rtl="0" algn="l">
                        <a:lnSpc>
                          <a:spcPct val="140000"/>
                        </a:lnSpc>
                        <a:spcBef>
                          <a:spcPts val="0"/>
                        </a:spcBef>
                        <a:spcAft>
                          <a:spcPts val="0"/>
                        </a:spcAft>
                        <a:buClr>
                          <a:srgbClr val="000000"/>
                        </a:buClr>
                        <a:buSzPts val="3600"/>
                        <a:buFont typeface="Arial"/>
                        <a:buNone/>
                      </a:pPr>
                      <a:r>
                        <a:rPr lang="en-US" sz="3600" u="none" cap="none" strike="noStrike">
                          <a:solidFill>
                            <a:srgbClr val="2A2E3A"/>
                          </a:solidFill>
                          <a:latin typeface="Arial"/>
                          <a:ea typeface="Arial"/>
                          <a:cs typeface="Arial"/>
                          <a:sym typeface="Arial"/>
                        </a:rPr>
                        <a:t>Patters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458181"/>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971550">
                <a:tc>
                  <a:txBody>
                    <a:bodyPr/>
                    <a:lstStyle/>
                    <a:p>
                      <a:pPr indent="0" lvl="0" marL="0" marR="0" rtl="0" algn="l">
                        <a:lnSpc>
                          <a:spcPct val="140000"/>
                        </a:lnSpc>
                        <a:spcBef>
                          <a:spcPts val="0"/>
                        </a:spcBef>
                        <a:spcAft>
                          <a:spcPts val="0"/>
                        </a:spcAft>
                        <a:buClr>
                          <a:srgbClr val="000000"/>
                        </a:buClr>
                        <a:buSzPts val="3600"/>
                        <a:buFont typeface="Arial"/>
                        <a:buNone/>
                      </a:pPr>
                      <a:r>
                        <a:rPr lang="en-US" sz="3600" u="none" cap="none" strike="noStrike">
                          <a:solidFill>
                            <a:srgbClr val="2A2E3A"/>
                          </a:solidFill>
                          <a:latin typeface="Arial"/>
                          <a:ea typeface="Arial"/>
                          <a:cs typeface="Arial"/>
                          <a:sym typeface="Arial"/>
                        </a:rPr>
                        <a:t>Our Market</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DBDBDB"/>
                      </a:solidFill>
                      <a:prstDash val="solid"/>
                      <a:round/>
                      <a:headEnd len="sm" w="sm" type="none"/>
                      <a:tailEnd len="sm" w="sm" type="none"/>
                    </a:lnB>
                  </a:tcPr>
                </a:tc>
                <a:tc>
                  <a:txBody>
                    <a:bodyPr/>
                    <a:lstStyle/>
                    <a:p>
                      <a:pPr indent="0" lvl="0" marL="0" marR="0" rtl="0" algn="r">
                        <a:lnSpc>
                          <a:spcPct val="458181"/>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DBDBDB"/>
                      </a:solidFill>
                      <a:prstDash val="solid"/>
                      <a:round/>
                      <a:headEnd len="sm" w="sm" type="none"/>
                      <a:tailEnd len="sm" w="sm" type="none"/>
                    </a:lnB>
                  </a:tcPr>
                </a:tc>
              </a:tr>
            </a:tbl>
          </a:graphicData>
        </a:graphic>
      </p:graphicFrame>
      <p:sp>
        <p:nvSpPr>
          <p:cNvPr id="395" name="Google Shape;395;p23"/>
          <p:cNvSpPr txBox="1"/>
          <p:nvPr/>
        </p:nvSpPr>
        <p:spPr>
          <a:xfrm>
            <a:off x="4639504" y="1391495"/>
            <a:ext cx="9008992"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Technical Analysis</a:t>
            </a:r>
            <a:endParaRPr b="0" i="0" sz="1400" u="none" cap="none" strike="noStrike">
              <a:solidFill>
                <a:srgbClr val="000000"/>
              </a:solidFill>
              <a:latin typeface="Arial"/>
              <a:ea typeface="Arial"/>
              <a:cs typeface="Arial"/>
              <a:sym typeface="Arial"/>
            </a:endParaRPr>
          </a:p>
        </p:txBody>
      </p:sp>
      <p:sp>
        <p:nvSpPr>
          <p:cNvPr id="396" name="Google Shape;396;p23"/>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397" name="Google Shape;397;p23"/>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398" name="Google Shape;398;p23"/>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402" name="Shape 402"/>
        <p:cNvGrpSpPr/>
        <p:nvPr/>
      </p:nvGrpSpPr>
      <p:grpSpPr>
        <a:xfrm>
          <a:off x="0" y="0"/>
          <a:ext cx="0" cy="0"/>
          <a:chOff x="0" y="0"/>
          <a:chExt cx="0" cy="0"/>
        </a:xfrm>
      </p:grpSpPr>
      <p:pic>
        <p:nvPicPr>
          <p:cNvPr id="403" name="Google Shape;403;p24"/>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404" name="Google Shape;404;p24"/>
          <p:cNvGrpSpPr/>
          <p:nvPr/>
        </p:nvGrpSpPr>
        <p:grpSpPr>
          <a:xfrm>
            <a:off x="0" y="3556123"/>
            <a:ext cx="18288000" cy="6730877"/>
            <a:chOff x="0" y="-57150"/>
            <a:chExt cx="4816593" cy="1772741"/>
          </a:xfrm>
        </p:grpSpPr>
        <p:sp>
          <p:nvSpPr>
            <p:cNvPr id="405" name="Google Shape;405;p24"/>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406" name="Google Shape;406;p24"/>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7" name="Google Shape;407;p24"/>
          <p:cNvSpPr txBox="1"/>
          <p:nvPr/>
        </p:nvSpPr>
        <p:spPr>
          <a:xfrm>
            <a:off x="4639504" y="1391495"/>
            <a:ext cx="9008992"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Smart Money</a:t>
            </a:r>
            <a:endParaRPr b="0" i="0" sz="1400" u="none" cap="none" strike="noStrike">
              <a:solidFill>
                <a:srgbClr val="000000"/>
              </a:solidFill>
              <a:latin typeface="Arial"/>
              <a:ea typeface="Arial"/>
              <a:cs typeface="Arial"/>
              <a:sym typeface="Arial"/>
            </a:endParaRPr>
          </a:p>
        </p:txBody>
      </p:sp>
      <p:sp>
        <p:nvSpPr>
          <p:cNvPr id="408" name="Google Shape;408;p24"/>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409" name="Google Shape;409;p24"/>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410" name="Google Shape;410;p24"/>
          <p:cNvSpPr txBox="1"/>
          <p:nvPr/>
        </p:nvSpPr>
        <p:spPr>
          <a:xfrm>
            <a:off x="1028700" y="4006816"/>
            <a:ext cx="11516700" cy="3601500"/>
          </a:xfrm>
          <a:prstGeom prst="rect">
            <a:avLst/>
          </a:prstGeom>
          <a:noFill/>
          <a:ln>
            <a:noFill/>
          </a:ln>
        </p:spPr>
        <p:txBody>
          <a:bodyPr anchorCtr="0" anchor="t" bIns="0" lIns="0" spcFirstLastPara="1" rIns="0" wrap="square" tIns="0">
            <a:spAutoFit/>
          </a:bodyPr>
          <a:lstStyle/>
          <a:p>
            <a:pPr indent="-407423" lvl="1" marL="814846" marR="0" rtl="0" algn="l">
              <a:lnSpc>
                <a:spcPct val="129994"/>
              </a:lnSpc>
              <a:spcBef>
                <a:spcPts val="0"/>
              </a:spcBef>
              <a:spcAft>
                <a:spcPts val="0"/>
              </a:spcAft>
              <a:buClr>
                <a:srgbClr val="000000"/>
              </a:buClr>
              <a:buSzPts val="3774"/>
              <a:buFont typeface="Arial"/>
              <a:buChar char="•"/>
            </a:pPr>
            <a:r>
              <a:rPr b="0" i="0" lang="en-US" sz="3774" u="none" cap="none" strike="noStrike">
                <a:solidFill>
                  <a:srgbClr val="000000"/>
                </a:solidFill>
                <a:latin typeface="Arial"/>
                <a:ea typeface="Arial"/>
                <a:cs typeface="Arial"/>
                <a:sym typeface="Arial"/>
              </a:rPr>
              <a:t>HIGH SKILLS-Cutting edge like a footballer</a:t>
            </a:r>
            <a:endParaRPr b="0" i="0" sz="1400" u="none" cap="none" strike="noStrike">
              <a:solidFill>
                <a:srgbClr val="000000"/>
              </a:solidFill>
              <a:latin typeface="Arial"/>
              <a:ea typeface="Arial"/>
              <a:cs typeface="Arial"/>
              <a:sym typeface="Arial"/>
            </a:endParaRPr>
          </a:p>
          <a:p>
            <a:pPr indent="-407423" lvl="1" marL="814846" marR="0" rtl="0" algn="l">
              <a:lnSpc>
                <a:spcPct val="129994"/>
              </a:lnSpc>
              <a:spcBef>
                <a:spcPts val="0"/>
              </a:spcBef>
              <a:spcAft>
                <a:spcPts val="0"/>
              </a:spcAft>
              <a:buClr>
                <a:srgbClr val="000000"/>
              </a:buClr>
              <a:buSzPts val="3774"/>
              <a:buFont typeface="Arial"/>
              <a:buChar char="•"/>
            </a:pPr>
            <a:r>
              <a:rPr b="0" i="0" lang="en-US" sz="3774" u="none" cap="none" strike="noStrike">
                <a:solidFill>
                  <a:srgbClr val="000000"/>
                </a:solidFill>
                <a:latin typeface="Arial"/>
                <a:ea typeface="Arial"/>
                <a:cs typeface="Arial"/>
                <a:sym typeface="Arial"/>
              </a:rPr>
              <a:t>IDENTIFICATION OF MOVES EARLY</a:t>
            </a:r>
            <a:endParaRPr b="0" i="0" sz="1400" u="none" cap="none" strike="noStrike">
              <a:solidFill>
                <a:srgbClr val="000000"/>
              </a:solidFill>
              <a:latin typeface="Arial"/>
              <a:ea typeface="Arial"/>
              <a:cs typeface="Arial"/>
              <a:sym typeface="Arial"/>
            </a:endParaRPr>
          </a:p>
          <a:p>
            <a:pPr indent="-407423" lvl="1" marL="814846" marR="0" rtl="0" algn="l">
              <a:lnSpc>
                <a:spcPct val="129994"/>
              </a:lnSpc>
              <a:spcBef>
                <a:spcPts val="0"/>
              </a:spcBef>
              <a:spcAft>
                <a:spcPts val="0"/>
              </a:spcAft>
              <a:buClr>
                <a:srgbClr val="000000"/>
              </a:buClr>
              <a:buSzPts val="3774"/>
              <a:buFont typeface="Arial"/>
              <a:buChar char="•"/>
            </a:pPr>
            <a:r>
              <a:rPr b="0" i="0" lang="en-US" sz="3774" u="none" cap="none" strike="noStrike">
                <a:solidFill>
                  <a:srgbClr val="000000"/>
                </a:solidFill>
                <a:latin typeface="Arial"/>
                <a:ea typeface="Arial"/>
                <a:cs typeface="Arial"/>
                <a:sym typeface="Arial"/>
              </a:rPr>
              <a:t>POSITIONING YOUR TRADES</a:t>
            </a:r>
            <a:endParaRPr b="0" i="0" sz="1400" u="none" cap="none" strike="noStrike">
              <a:solidFill>
                <a:srgbClr val="000000"/>
              </a:solidFill>
              <a:latin typeface="Arial"/>
              <a:ea typeface="Arial"/>
              <a:cs typeface="Arial"/>
              <a:sym typeface="Arial"/>
            </a:endParaRPr>
          </a:p>
          <a:p>
            <a:pPr indent="-407423" lvl="1" marL="814846" marR="0" rtl="0" algn="l">
              <a:lnSpc>
                <a:spcPct val="129994"/>
              </a:lnSpc>
              <a:spcBef>
                <a:spcPts val="0"/>
              </a:spcBef>
              <a:spcAft>
                <a:spcPts val="0"/>
              </a:spcAft>
              <a:buClr>
                <a:srgbClr val="000000"/>
              </a:buClr>
              <a:buSzPts val="3774"/>
              <a:buFont typeface="Arial"/>
              <a:buChar char="•"/>
            </a:pPr>
            <a:r>
              <a:rPr b="0" i="0" lang="en-US" sz="3774" u="none" cap="none" strike="noStrike">
                <a:solidFill>
                  <a:srgbClr val="000000"/>
                </a:solidFill>
                <a:latin typeface="Arial"/>
                <a:ea typeface="Arial"/>
                <a:cs typeface="Arial"/>
                <a:sym typeface="Arial"/>
              </a:rPr>
              <a:t>EXITING AND BOOKING PROFITS at right time</a:t>
            </a:r>
            <a:endParaRPr b="0" i="0" sz="1400" u="none" cap="none" strike="noStrike">
              <a:solidFill>
                <a:srgbClr val="000000"/>
              </a:solidFill>
              <a:latin typeface="Arial"/>
              <a:ea typeface="Arial"/>
              <a:cs typeface="Arial"/>
              <a:sym typeface="Arial"/>
            </a:endParaRPr>
          </a:p>
          <a:p>
            <a:pPr indent="-407423" lvl="1" marL="814846" marR="0" rtl="0" algn="l">
              <a:lnSpc>
                <a:spcPct val="129994"/>
              </a:lnSpc>
              <a:spcBef>
                <a:spcPts val="0"/>
              </a:spcBef>
              <a:spcAft>
                <a:spcPts val="0"/>
              </a:spcAft>
              <a:buClr>
                <a:srgbClr val="000000"/>
              </a:buClr>
              <a:buSzPts val="3774"/>
              <a:buFont typeface="Arial"/>
              <a:buChar char="•"/>
            </a:pPr>
            <a:r>
              <a:rPr b="0" i="0" lang="en-US" sz="3774" u="none" cap="none" strike="noStrike">
                <a:solidFill>
                  <a:srgbClr val="000000"/>
                </a:solidFill>
                <a:latin typeface="Arial"/>
                <a:ea typeface="Arial"/>
                <a:cs typeface="Arial"/>
                <a:sym typeface="Arial"/>
              </a:rPr>
              <a:t>Compound profits</a:t>
            </a:r>
            <a:endParaRPr b="0" i="0" sz="1400" u="none" cap="none" strike="noStrike">
              <a:solidFill>
                <a:srgbClr val="000000"/>
              </a:solidFill>
              <a:latin typeface="Arial"/>
              <a:ea typeface="Arial"/>
              <a:cs typeface="Arial"/>
              <a:sym typeface="Arial"/>
            </a:endParaRPr>
          </a:p>
        </p:txBody>
      </p:sp>
      <p:sp>
        <p:nvSpPr>
          <p:cNvPr id="411" name="Google Shape;411;p24"/>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415" name="Shape 415"/>
        <p:cNvGrpSpPr/>
        <p:nvPr/>
      </p:nvGrpSpPr>
      <p:grpSpPr>
        <a:xfrm>
          <a:off x="0" y="0"/>
          <a:ext cx="0" cy="0"/>
          <a:chOff x="0" y="0"/>
          <a:chExt cx="0" cy="0"/>
        </a:xfrm>
      </p:grpSpPr>
      <p:sp>
        <p:nvSpPr>
          <p:cNvPr id="416" name="Google Shape;416;p25"/>
          <p:cNvSpPr/>
          <p:nvPr/>
        </p:nvSpPr>
        <p:spPr>
          <a:xfrm>
            <a:off x="4323721" y="0"/>
            <a:ext cx="10370976" cy="10287000"/>
          </a:xfrm>
          <a:custGeom>
            <a:rect b="b" l="l" r="r" t="t"/>
            <a:pathLst>
              <a:path extrusionOk="0" h="10287000" w="10370976">
                <a:moveTo>
                  <a:pt x="0" y="0"/>
                </a:moveTo>
                <a:lnTo>
                  <a:pt x="10370976" y="0"/>
                </a:lnTo>
                <a:lnTo>
                  <a:pt x="10370976" y="10287000"/>
                </a:lnTo>
                <a:lnTo>
                  <a:pt x="0" y="10287000"/>
                </a:lnTo>
                <a:lnTo>
                  <a:pt x="0" y="0"/>
                </a:lnTo>
                <a:close/>
              </a:path>
            </a:pathLst>
          </a:custGeom>
          <a:blipFill rotWithShape="1">
            <a:blip r:embed="rId3">
              <a:alphaModFix/>
            </a:blip>
            <a:stretch>
              <a:fillRect b="-404" l="0" r="0" t="-404"/>
            </a:stretch>
          </a:blipFill>
          <a:ln>
            <a:noFill/>
          </a:ln>
        </p:spPr>
      </p:sp>
      <p:sp>
        <p:nvSpPr>
          <p:cNvPr id="417" name="Google Shape;417;p25"/>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421" name="Shape 421"/>
        <p:cNvGrpSpPr/>
        <p:nvPr/>
      </p:nvGrpSpPr>
      <p:grpSpPr>
        <a:xfrm>
          <a:off x="0" y="0"/>
          <a:ext cx="0" cy="0"/>
          <a:chOff x="0" y="0"/>
          <a:chExt cx="0" cy="0"/>
        </a:xfrm>
      </p:grpSpPr>
      <p:pic>
        <p:nvPicPr>
          <p:cNvPr id="422" name="Google Shape;422;p26"/>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423" name="Google Shape;423;p26"/>
          <p:cNvGrpSpPr/>
          <p:nvPr/>
        </p:nvGrpSpPr>
        <p:grpSpPr>
          <a:xfrm>
            <a:off x="0" y="3556123"/>
            <a:ext cx="18288000" cy="6730877"/>
            <a:chOff x="0" y="-57150"/>
            <a:chExt cx="4816593" cy="1772741"/>
          </a:xfrm>
        </p:grpSpPr>
        <p:sp>
          <p:nvSpPr>
            <p:cNvPr id="424" name="Google Shape;424;p26"/>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425" name="Google Shape;425;p26"/>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26" name="Google Shape;426;p26"/>
          <p:cNvSpPr txBox="1"/>
          <p:nvPr/>
        </p:nvSpPr>
        <p:spPr>
          <a:xfrm>
            <a:off x="4639504" y="1391495"/>
            <a:ext cx="9008992"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Important Points </a:t>
            </a:r>
            <a:endParaRPr b="0" i="0" sz="1400" u="none" cap="none" strike="noStrike">
              <a:solidFill>
                <a:srgbClr val="000000"/>
              </a:solidFill>
              <a:latin typeface="Arial"/>
              <a:ea typeface="Arial"/>
              <a:cs typeface="Arial"/>
              <a:sym typeface="Arial"/>
            </a:endParaRPr>
          </a:p>
        </p:txBody>
      </p:sp>
      <p:sp>
        <p:nvSpPr>
          <p:cNvPr id="427" name="Google Shape;427;p26"/>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428" name="Google Shape;428;p26"/>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429" name="Google Shape;429;p26"/>
          <p:cNvSpPr txBox="1"/>
          <p:nvPr/>
        </p:nvSpPr>
        <p:spPr>
          <a:xfrm>
            <a:off x="1597383" y="4399161"/>
            <a:ext cx="6084242" cy="4747390"/>
          </a:xfrm>
          <a:prstGeom prst="rect">
            <a:avLst/>
          </a:prstGeom>
          <a:noFill/>
          <a:ln>
            <a:noFill/>
          </a:ln>
        </p:spPr>
        <p:txBody>
          <a:bodyPr anchorCtr="0" anchor="t" bIns="0" lIns="0" spcFirstLastPara="1" rIns="0" wrap="square" tIns="0">
            <a:spAutoFit/>
          </a:bodyPr>
          <a:lstStyle/>
          <a:p>
            <a:pPr indent="-366020" lvl="1" marL="732042" marR="0" rtl="0" algn="l">
              <a:lnSpc>
                <a:spcPct val="130000"/>
              </a:lnSpc>
              <a:spcBef>
                <a:spcPts val="0"/>
              </a:spcBef>
              <a:spcAft>
                <a:spcPts val="0"/>
              </a:spcAft>
              <a:buClr>
                <a:srgbClr val="2A2E3A"/>
              </a:buClr>
              <a:buSzPts val="3390"/>
              <a:buFont typeface="Arial"/>
              <a:buChar char="•"/>
            </a:pPr>
            <a:r>
              <a:rPr b="0" i="0" lang="en-US" sz="3390" u="none" cap="none" strike="noStrike">
                <a:solidFill>
                  <a:srgbClr val="2A2E3A"/>
                </a:solidFill>
                <a:latin typeface="Arial"/>
                <a:ea typeface="Arial"/>
                <a:cs typeface="Arial"/>
                <a:sym typeface="Arial"/>
              </a:rPr>
              <a:t>Patience</a:t>
            </a:r>
            <a:endParaRPr b="0" i="0" sz="1400" u="none" cap="none" strike="noStrike">
              <a:solidFill>
                <a:srgbClr val="000000"/>
              </a:solidFill>
              <a:latin typeface="Arial"/>
              <a:ea typeface="Arial"/>
              <a:cs typeface="Arial"/>
              <a:sym typeface="Arial"/>
            </a:endParaRPr>
          </a:p>
          <a:p>
            <a:pPr indent="-366020" lvl="1" marL="732042" marR="0" rtl="0" algn="l">
              <a:lnSpc>
                <a:spcPct val="130000"/>
              </a:lnSpc>
              <a:spcBef>
                <a:spcPts val="0"/>
              </a:spcBef>
              <a:spcAft>
                <a:spcPts val="0"/>
              </a:spcAft>
              <a:buClr>
                <a:srgbClr val="2A2E3A"/>
              </a:buClr>
              <a:buSzPts val="3390"/>
              <a:buFont typeface="Arial"/>
              <a:buChar char="•"/>
            </a:pPr>
            <a:r>
              <a:rPr b="0" i="0" lang="en-US" sz="3390" u="none" cap="none" strike="noStrike">
                <a:solidFill>
                  <a:srgbClr val="2A2E3A"/>
                </a:solidFill>
                <a:latin typeface="Arial"/>
                <a:ea typeface="Arial"/>
                <a:cs typeface="Arial"/>
                <a:sym typeface="Arial"/>
              </a:rPr>
              <a:t>Risk Management </a:t>
            </a:r>
            <a:endParaRPr b="0" i="0" sz="1400" u="none" cap="none" strike="noStrike">
              <a:solidFill>
                <a:srgbClr val="000000"/>
              </a:solidFill>
              <a:latin typeface="Arial"/>
              <a:ea typeface="Arial"/>
              <a:cs typeface="Arial"/>
              <a:sym typeface="Arial"/>
            </a:endParaRPr>
          </a:p>
          <a:p>
            <a:pPr indent="-366020" lvl="1" marL="732042" marR="0" rtl="0" algn="l">
              <a:lnSpc>
                <a:spcPct val="130000"/>
              </a:lnSpc>
              <a:spcBef>
                <a:spcPts val="0"/>
              </a:spcBef>
              <a:spcAft>
                <a:spcPts val="0"/>
              </a:spcAft>
              <a:buClr>
                <a:srgbClr val="2A2E3A"/>
              </a:buClr>
              <a:buSzPts val="3390"/>
              <a:buFont typeface="Arial"/>
              <a:buChar char="•"/>
            </a:pPr>
            <a:r>
              <a:rPr b="0" i="0" lang="en-US" sz="3390" u="none" cap="none" strike="noStrike">
                <a:solidFill>
                  <a:srgbClr val="2A2E3A"/>
                </a:solidFill>
                <a:latin typeface="Arial"/>
                <a:ea typeface="Arial"/>
                <a:cs typeface="Arial"/>
                <a:sym typeface="Arial"/>
              </a:rPr>
              <a:t>Do  Technical analysis</a:t>
            </a:r>
            <a:endParaRPr b="0" i="0" sz="1400" u="none" cap="none" strike="noStrike">
              <a:solidFill>
                <a:srgbClr val="000000"/>
              </a:solidFill>
              <a:latin typeface="Arial"/>
              <a:ea typeface="Arial"/>
              <a:cs typeface="Arial"/>
              <a:sym typeface="Arial"/>
            </a:endParaRPr>
          </a:p>
          <a:p>
            <a:pPr indent="-366020" lvl="1" marL="732042" marR="0" rtl="0" algn="l">
              <a:lnSpc>
                <a:spcPct val="130000"/>
              </a:lnSpc>
              <a:spcBef>
                <a:spcPts val="0"/>
              </a:spcBef>
              <a:spcAft>
                <a:spcPts val="0"/>
              </a:spcAft>
              <a:buClr>
                <a:srgbClr val="2A2E3A"/>
              </a:buClr>
              <a:buSzPts val="3390"/>
              <a:buFont typeface="Arial"/>
              <a:buChar char="•"/>
            </a:pPr>
            <a:r>
              <a:rPr b="0" i="0" lang="en-US" sz="3390" u="none" cap="none" strike="noStrike">
                <a:solidFill>
                  <a:srgbClr val="2A2E3A"/>
                </a:solidFill>
                <a:latin typeface="Arial"/>
                <a:ea typeface="Arial"/>
                <a:cs typeface="Arial"/>
                <a:sym typeface="Arial"/>
              </a:rPr>
              <a:t>Be prepared for dry days</a:t>
            </a:r>
            <a:endParaRPr b="0" i="0" sz="1400" u="none" cap="none" strike="noStrike">
              <a:solidFill>
                <a:srgbClr val="000000"/>
              </a:solidFill>
              <a:latin typeface="Arial"/>
              <a:ea typeface="Arial"/>
              <a:cs typeface="Arial"/>
              <a:sym typeface="Arial"/>
            </a:endParaRPr>
          </a:p>
          <a:p>
            <a:pPr indent="-366020" lvl="1" marL="732042" marR="0" rtl="0" algn="l">
              <a:lnSpc>
                <a:spcPct val="130000"/>
              </a:lnSpc>
              <a:spcBef>
                <a:spcPts val="0"/>
              </a:spcBef>
              <a:spcAft>
                <a:spcPts val="0"/>
              </a:spcAft>
              <a:buClr>
                <a:srgbClr val="2A2E3A"/>
              </a:buClr>
              <a:buSzPts val="3390"/>
              <a:buFont typeface="Arial"/>
              <a:buChar char="•"/>
            </a:pPr>
            <a:r>
              <a:rPr b="0" i="0" lang="en-US" sz="3390" u="none" cap="none" strike="noStrike">
                <a:solidFill>
                  <a:srgbClr val="2A2E3A"/>
                </a:solidFill>
                <a:latin typeface="Arial"/>
                <a:ea typeface="Arial"/>
                <a:cs typeface="Arial"/>
                <a:sym typeface="Arial"/>
              </a:rPr>
              <a:t>Don’t over trade</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3390"/>
              <a:buFont typeface="Arial"/>
              <a:buNone/>
            </a:pPr>
            <a:r>
              <a:t/>
            </a:r>
            <a:endParaRPr b="0" i="0" sz="3390" u="none" cap="none" strike="noStrike">
              <a:solidFill>
                <a:srgbClr val="2A2E3A"/>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3390"/>
              <a:buFont typeface="Arial"/>
              <a:buNone/>
            </a:pPr>
            <a:r>
              <a:t/>
            </a:r>
            <a:endParaRPr b="0" i="0" sz="3390" u="none" cap="none" strike="noStrike">
              <a:solidFill>
                <a:srgbClr val="2A2E3A"/>
              </a:solidFill>
              <a:latin typeface="Arial"/>
              <a:ea typeface="Arial"/>
              <a:cs typeface="Arial"/>
              <a:sym typeface="Arial"/>
            </a:endParaRPr>
          </a:p>
        </p:txBody>
      </p:sp>
      <p:sp>
        <p:nvSpPr>
          <p:cNvPr id="430" name="Google Shape;430;p26"/>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434" name="Shape 434"/>
        <p:cNvGrpSpPr/>
        <p:nvPr/>
      </p:nvGrpSpPr>
      <p:grpSpPr>
        <a:xfrm>
          <a:off x="0" y="0"/>
          <a:ext cx="0" cy="0"/>
          <a:chOff x="0" y="0"/>
          <a:chExt cx="0" cy="0"/>
        </a:xfrm>
      </p:grpSpPr>
      <p:pic>
        <p:nvPicPr>
          <p:cNvPr id="435" name="Google Shape;435;p27"/>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436" name="Google Shape;436;p27"/>
          <p:cNvGrpSpPr/>
          <p:nvPr/>
        </p:nvGrpSpPr>
        <p:grpSpPr>
          <a:xfrm>
            <a:off x="0" y="3556123"/>
            <a:ext cx="18288000" cy="6730877"/>
            <a:chOff x="0" y="-57150"/>
            <a:chExt cx="4816593" cy="1772741"/>
          </a:xfrm>
        </p:grpSpPr>
        <p:sp>
          <p:nvSpPr>
            <p:cNvPr id="437" name="Google Shape;437;p27"/>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438" name="Google Shape;438;p27"/>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9" name="Google Shape;439;p27"/>
          <p:cNvSpPr txBox="1"/>
          <p:nvPr/>
        </p:nvSpPr>
        <p:spPr>
          <a:xfrm>
            <a:off x="4639504" y="1391495"/>
            <a:ext cx="11108391"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Technical Analysis Tips</a:t>
            </a:r>
            <a:endParaRPr b="0" i="0" sz="1400" u="none" cap="none" strike="noStrike">
              <a:solidFill>
                <a:srgbClr val="000000"/>
              </a:solidFill>
              <a:latin typeface="Arial"/>
              <a:ea typeface="Arial"/>
              <a:cs typeface="Arial"/>
              <a:sym typeface="Arial"/>
            </a:endParaRPr>
          </a:p>
        </p:txBody>
      </p:sp>
      <p:sp>
        <p:nvSpPr>
          <p:cNvPr id="440" name="Google Shape;440;p27"/>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441" name="Google Shape;441;p27"/>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442" name="Google Shape;442;p27"/>
          <p:cNvSpPr txBox="1"/>
          <p:nvPr/>
        </p:nvSpPr>
        <p:spPr>
          <a:xfrm>
            <a:off x="1267986" y="4454614"/>
            <a:ext cx="8392207" cy="4362733"/>
          </a:xfrm>
          <a:prstGeom prst="rect">
            <a:avLst/>
          </a:prstGeom>
          <a:noFill/>
          <a:ln>
            <a:noFill/>
          </a:ln>
        </p:spPr>
        <p:txBody>
          <a:bodyPr anchorCtr="0" anchor="t" bIns="0" lIns="0" spcFirstLastPara="1" rIns="0" wrap="square" tIns="0">
            <a:spAutoFit/>
          </a:bodyPr>
          <a:lstStyle/>
          <a:p>
            <a:pPr indent="-294329" lvl="1" marL="588657" marR="0" rtl="0" algn="l">
              <a:lnSpc>
                <a:spcPct val="130007"/>
              </a:lnSpc>
              <a:spcBef>
                <a:spcPts val="0"/>
              </a:spcBef>
              <a:spcAft>
                <a:spcPts val="0"/>
              </a:spcAft>
              <a:buClr>
                <a:srgbClr val="000000"/>
              </a:buClr>
              <a:buSzPts val="2726"/>
              <a:buFont typeface="Arial"/>
              <a:buChar char="•"/>
            </a:pPr>
            <a:r>
              <a:rPr b="0" i="0" lang="en-US" sz="2726" u="none" cap="none" strike="noStrike">
                <a:solidFill>
                  <a:srgbClr val="000000"/>
                </a:solidFill>
                <a:latin typeface="Arial"/>
                <a:ea typeface="Arial"/>
                <a:cs typeface="Arial"/>
                <a:sym typeface="Arial"/>
              </a:rPr>
              <a:t>Highly volatile stocks in Nifty 100</a:t>
            </a:r>
            <a:endParaRPr b="0" i="0" sz="2726" u="none" cap="none" strike="noStrike">
              <a:solidFill>
                <a:srgbClr val="000000"/>
              </a:solidFill>
              <a:latin typeface="Arial"/>
              <a:ea typeface="Arial"/>
              <a:cs typeface="Arial"/>
              <a:sym typeface="Arial"/>
            </a:endParaRPr>
          </a:p>
          <a:p>
            <a:pPr indent="-294329" lvl="1" marL="588657" marR="0" rtl="0" algn="l">
              <a:lnSpc>
                <a:spcPct val="130007"/>
              </a:lnSpc>
              <a:spcBef>
                <a:spcPts val="0"/>
              </a:spcBef>
              <a:spcAft>
                <a:spcPts val="0"/>
              </a:spcAft>
              <a:buClr>
                <a:srgbClr val="000000"/>
              </a:buClr>
              <a:buSzPts val="2726"/>
              <a:buFont typeface="Arial"/>
              <a:buChar char="•"/>
            </a:pPr>
            <a:r>
              <a:rPr b="0" i="0" lang="en-US" sz="2726" u="none" cap="none" strike="noStrike">
                <a:solidFill>
                  <a:srgbClr val="000000"/>
                </a:solidFill>
                <a:latin typeface="Arial"/>
                <a:ea typeface="Arial"/>
                <a:cs typeface="Arial"/>
                <a:sym typeface="Arial"/>
              </a:rPr>
              <a:t>Volume above 5,00,000 per day –average</a:t>
            </a:r>
            <a:endParaRPr b="0" i="0" sz="2726" u="none" cap="none" strike="noStrike">
              <a:solidFill>
                <a:srgbClr val="000000"/>
              </a:solidFill>
              <a:latin typeface="Arial"/>
              <a:ea typeface="Arial"/>
              <a:cs typeface="Arial"/>
              <a:sym typeface="Arial"/>
            </a:endParaRPr>
          </a:p>
          <a:p>
            <a:pPr indent="-294329" lvl="1" marL="588657" marR="0" rtl="0" algn="l">
              <a:lnSpc>
                <a:spcPct val="130007"/>
              </a:lnSpc>
              <a:spcBef>
                <a:spcPts val="0"/>
              </a:spcBef>
              <a:spcAft>
                <a:spcPts val="0"/>
              </a:spcAft>
              <a:buClr>
                <a:srgbClr val="000000"/>
              </a:buClr>
              <a:buSzPts val="2726"/>
              <a:buFont typeface="Arial"/>
              <a:buChar char="•"/>
            </a:pPr>
            <a:r>
              <a:rPr b="0" i="0" lang="en-US" sz="2726" u="none" cap="none" strike="noStrike">
                <a:solidFill>
                  <a:srgbClr val="000000"/>
                </a:solidFill>
                <a:latin typeface="Arial"/>
                <a:ea typeface="Arial"/>
                <a:cs typeface="Arial"/>
                <a:sym typeface="Arial"/>
              </a:rPr>
              <a:t>No event is planned for next 5 days</a:t>
            </a:r>
            <a:endParaRPr b="0" i="0" sz="2726" u="none" cap="none" strike="noStrike">
              <a:solidFill>
                <a:srgbClr val="000000"/>
              </a:solidFill>
              <a:latin typeface="Arial"/>
              <a:ea typeface="Arial"/>
              <a:cs typeface="Arial"/>
              <a:sym typeface="Arial"/>
            </a:endParaRPr>
          </a:p>
          <a:p>
            <a:pPr indent="-294329" lvl="1" marL="588657" marR="0" rtl="0" algn="l">
              <a:lnSpc>
                <a:spcPct val="130007"/>
              </a:lnSpc>
              <a:spcBef>
                <a:spcPts val="0"/>
              </a:spcBef>
              <a:spcAft>
                <a:spcPts val="0"/>
              </a:spcAft>
              <a:buClr>
                <a:srgbClr val="000000"/>
              </a:buClr>
              <a:buSzPts val="2726"/>
              <a:buFont typeface="Arial"/>
              <a:buChar char="•"/>
            </a:pPr>
            <a:r>
              <a:rPr b="0" i="0" lang="en-US" sz="2726" u="none" cap="none" strike="noStrike">
                <a:solidFill>
                  <a:srgbClr val="000000"/>
                </a:solidFill>
                <a:latin typeface="Arial"/>
                <a:ea typeface="Arial"/>
                <a:cs typeface="Arial"/>
                <a:sym typeface="Arial"/>
              </a:rPr>
              <a:t>Use of right indicators</a:t>
            </a:r>
            <a:endParaRPr b="0" i="0" sz="2726" u="none" cap="none" strike="noStrike">
              <a:solidFill>
                <a:srgbClr val="000000"/>
              </a:solidFill>
              <a:latin typeface="Arial"/>
              <a:ea typeface="Arial"/>
              <a:cs typeface="Arial"/>
              <a:sym typeface="Arial"/>
            </a:endParaRPr>
          </a:p>
          <a:p>
            <a:pPr indent="-294329" lvl="1" marL="588657" marR="0" rtl="0" algn="l">
              <a:lnSpc>
                <a:spcPct val="130007"/>
              </a:lnSpc>
              <a:spcBef>
                <a:spcPts val="0"/>
              </a:spcBef>
              <a:spcAft>
                <a:spcPts val="0"/>
              </a:spcAft>
              <a:buClr>
                <a:srgbClr val="000000"/>
              </a:buClr>
              <a:buSzPts val="2726"/>
              <a:buFont typeface="Arial"/>
              <a:buChar char="•"/>
            </a:pPr>
            <a:r>
              <a:rPr b="0" i="0" lang="en-US" sz="2726" u="none" cap="none" strike="noStrike">
                <a:solidFill>
                  <a:srgbClr val="000000"/>
                </a:solidFill>
                <a:latin typeface="Arial"/>
                <a:ea typeface="Arial"/>
                <a:cs typeface="Arial"/>
                <a:sym typeface="Arial"/>
              </a:rPr>
              <a:t>Making a trading plan</a:t>
            </a:r>
            <a:endParaRPr b="0" i="0" sz="2726" u="none" cap="none" strike="noStrike">
              <a:solidFill>
                <a:srgbClr val="000000"/>
              </a:solidFill>
              <a:latin typeface="Arial"/>
              <a:ea typeface="Arial"/>
              <a:cs typeface="Arial"/>
              <a:sym typeface="Arial"/>
            </a:endParaRPr>
          </a:p>
          <a:p>
            <a:pPr indent="-294329" lvl="1" marL="588657" marR="0" rtl="0" algn="l">
              <a:lnSpc>
                <a:spcPct val="130007"/>
              </a:lnSpc>
              <a:spcBef>
                <a:spcPts val="0"/>
              </a:spcBef>
              <a:spcAft>
                <a:spcPts val="0"/>
              </a:spcAft>
              <a:buClr>
                <a:srgbClr val="000000"/>
              </a:buClr>
              <a:buSzPts val="2726"/>
              <a:buFont typeface="Arial"/>
              <a:buChar char="•"/>
            </a:pPr>
            <a:r>
              <a:rPr b="0" i="0" lang="en-US" sz="2726" u="none" cap="none" strike="noStrike">
                <a:solidFill>
                  <a:srgbClr val="000000"/>
                </a:solidFill>
                <a:latin typeface="Arial"/>
                <a:ea typeface="Arial"/>
                <a:cs typeface="Arial"/>
                <a:sym typeface="Arial"/>
              </a:rPr>
              <a:t>Don’t do trading towards long weekends</a:t>
            </a:r>
            <a:endParaRPr b="0" i="0" sz="1400" u="none" cap="none" strike="noStrike">
              <a:solidFill>
                <a:srgbClr val="000000"/>
              </a:solidFill>
              <a:latin typeface="Arial"/>
              <a:ea typeface="Arial"/>
              <a:cs typeface="Arial"/>
              <a:sym typeface="Arial"/>
            </a:endParaRPr>
          </a:p>
          <a:p>
            <a:pPr indent="0" lvl="0" marL="0" marR="0" rtl="0" algn="l">
              <a:lnSpc>
                <a:spcPct val="130007"/>
              </a:lnSpc>
              <a:spcBef>
                <a:spcPts val="0"/>
              </a:spcBef>
              <a:spcAft>
                <a:spcPts val="0"/>
              </a:spcAft>
              <a:buClr>
                <a:srgbClr val="000000"/>
              </a:buClr>
              <a:buSzPts val="2726"/>
              <a:buFont typeface="Arial"/>
              <a:buNone/>
            </a:pPr>
            <a:r>
              <a:t/>
            </a:r>
            <a:endParaRPr b="0" i="0" sz="2726" u="none" cap="none" strike="noStrike">
              <a:solidFill>
                <a:srgbClr val="000000"/>
              </a:solidFill>
              <a:latin typeface="Arial"/>
              <a:ea typeface="Arial"/>
              <a:cs typeface="Arial"/>
              <a:sym typeface="Arial"/>
            </a:endParaRPr>
          </a:p>
          <a:p>
            <a:pPr indent="0" lvl="0" marL="0" marR="0" rtl="0" algn="l">
              <a:lnSpc>
                <a:spcPct val="130007"/>
              </a:lnSpc>
              <a:spcBef>
                <a:spcPts val="0"/>
              </a:spcBef>
              <a:spcAft>
                <a:spcPts val="0"/>
              </a:spcAft>
              <a:buClr>
                <a:srgbClr val="000000"/>
              </a:buClr>
              <a:buSzPts val="2726"/>
              <a:buFont typeface="Arial"/>
              <a:buNone/>
            </a:pPr>
            <a:r>
              <a:t/>
            </a:r>
            <a:endParaRPr b="0" i="0" sz="2726" u="none" cap="none" strike="noStrike">
              <a:solidFill>
                <a:srgbClr val="000000"/>
              </a:solidFill>
              <a:latin typeface="Arial"/>
              <a:ea typeface="Arial"/>
              <a:cs typeface="Arial"/>
              <a:sym typeface="Arial"/>
            </a:endParaRPr>
          </a:p>
        </p:txBody>
      </p:sp>
      <p:sp>
        <p:nvSpPr>
          <p:cNvPr id="443" name="Google Shape;443;p27"/>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447" name="Shape 447"/>
        <p:cNvGrpSpPr/>
        <p:nvPr/>
      </p:nvGrpSpPr>
      <p:grpSpPr>
        <a:xfrm>
          <a:off x="0" y="0"/>
          <a:ext cx="0" cy="0"/>
          <a:chOff x="0" y="0"/>
          <a:chExt cx="0" cy="0"/>
        </a:xfrm>
      </p:grpSpPr>
      <p:pic>
        <p:nvPicPr>
          <p:cNvPr id="448" name="Google Shape;448;p28"/>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sp>
        <p:nvSpPr>
          <p:cNvPr id="449" name="Google Shape;449;p28"/>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450" name="Google Shape;450;p28"/>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451" name="Google Shape;451;p28"/>
          <p:cNvSpPr/>
          <p:nvPr/>
        </p:nvSpPr>
        <p:spPr>
          <a:xfrm>
            <a:off x="657638" y="3521881"/>
            <a:ext cx="7675565" cy="5166246"/>
          </a:xfrm>
          <a:custGeom>
            <a:rect b="b" l="l" r="r" t="t"/>
            <a:pathLst>
              <a:path extrusionOk="0" h="5166246" w="7675565">
                <a:moveTo>
                  <a:pt x="0" y="0"/>
                </a:moveTo>
                <a:lnTo>
                  <a:pt x="7675565" y="0"/>
                </a:lnTo>
                <a:lnTo>
                  <a:pt x="7675565" y="5166246"/>
                </a:lnTo>
                <a:lnTo>
                  <a:pt x="0" y="5166246"/>
                </a:lnTo>
                <a:lnTo>
                  <a:pt x="0" y="0"/>
                </a:lnTo>
                <a:close/>
              </a:path>
            </a:pathLst>
          </a:custGeom>
          <a:blipFill rotWithShape="1">
            <a:blip r:embed="rId6">
              <a:alphaModFix/>
            </a:blip>
            <a:stretch>
              <a:fillRect b="0" l="0" r="0" t="0"/>
            </a:stretch>
          </a:blipFill>
          <a:ln>
            <a:noFill/>
          </a:ln>
        </p:spPr>
      </p:sp>
      <p:sp>
        <p:nvSpPr>
          <p:cNvPr id="452" name="Google Shape;452;p28"/>
          <p:cNvSpPr/>
          <p:nvPr/>
        </p:nvSpPr>
        <p:spPr>
          <a:xfrm>
            <a:off x="9307689" y="3609787"/>
            <a:ext cx="8247064" cy="4934719"/>
          </a:xfrm>
          <a:custGeom>
            <a:rect b="b" l="l" r="r" t="t"/>
            <a:pathLst>
              <a:path extrusionOk="0" h="4934719" w="8247064">
                <a:moveTo>
                  <a:pt x="0" y="0"/>
                </a:moveTo>
                <a:lnTo>
                  <a:pt x="8247064" y="0"/>
                </a:lnTo>
                <a:lnTo>
                  <a:pt x="8247064" y="4934718"/>
                </a:lnTo>
                <a:lnTo>
                  <a:pt x="0" y="4934718"/>
                </a:lnTo>
                <a:lnTo>
                  <a:pt x="0" y="0"/>
                </a:lnTo>
                <a:close/>
              </a:path>
            </a:pathLst>
          </a:custGeom>
          <a:blipFill rotWithShape="1">
            <a:blip r:embed="rId7">
              <a:alphaModFix/>
            </a:blip>
            <a:stretch>
              <a:fillRect b="0" l="0" r="0" t="0"/>
            </a:stretch>
          </a:blipFill>
          <a:ln>
            <a:noFill/>
          </a:ln>
        </p:spPr>
      </p:sp>
      <p:sp>
        <p:nvSpPr>
          <p:cNvPr id="453" name="Google Shape;453;p28"/>
          <p:cNvSpPr txBox="1"/>
          <p:nvPr/>
        </p:nvSpPr>
        <p:spPr>
          <a:xfrm>
            <a:off x="2035380" y="1391495"/>
            <a:ext cx="14594263"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One Indicator Changed My Life </a:t>
            </a:r>
            <a:endParaRPr b="0" i="0" sz="1400" u="none" cap="none" strike="noStrike">
              <a:solidFill>
                <a:srgbClr val="000000"/>
              </a:solidFill>
              <a:latin typeface="Arial"/>
              <a:ea typeface="Arial"/>
              <a:cs typeface="Arial"/>
              <a:sym typeface="Arial"/>
            </a:endParaRPr>
          </a:p>
        </p:txBody>
      </p:sp>
      <p:sp>
        <p:nvSpPr>
          <p:cNvPr id="454" name="Google Shape;454;p28"/>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458" name="Shape 458"/>
        <p:cNvGrpSpPr/>
        <p:nvPr/>
      </p:nvGrpSpPr>
      <p:grpSpPr>
        <a:xfrm>
          <a:off x="0" y="0"/>
          <a:ext cx="0" cy="0"/>
          <a:chOff x="0" y="0"/>
          <a:chExt cx="0" cy="0"/>
        </a:xfrm>
      </p:grpSpPr>
      <p:sp>
        <p:nvSpPr>
          <p:cNvPr id="459" name="Google Shape;459;p29"/>
          <p:cNvSpPr/>
          <p:nvPr/>
        </p:nvSpPr>
        <p:spPr>
          <a:xfrm>
            <a:off x="1028700" y="2100908"/>
            <a:ext cx="15776667" cy="7754381"/>
          </a:xfrm>
          <a:custGeom>
            <a:rect b="b" l="l" r="r" t="t"/>
            <a:pathLst>
              <a:path extrusionOk="0" h="7754381" w="15776667">
                <a:moveTo>
                  <a:pt x="0" y="0"/>
                </a:moveTo>
                <a:lnTo>
                  <a:pt x="15776667" y="0"/>
                </a:lnTo>
                <a:lnTo>
                  <a:pt x="15776667" y="7754380"/>
                </a:lnTo>
                <a:lnTo>
                  <a:pt x="0" y="7754380"/>
                </a:lnTo>
                <a:lnTo>
                  <a:pt x="0" y="0"/>
                </a:lnTo>
                <a:close/>
              </a:path>
            </a:pathLst>
          </a:custGeom>
          <a:blipFill rotWithShape="1">
            <a:blip r:embed="rId3">
              <a:alphaModFix/>
            </a:blip>
            <a:stretch>
              <a:fillRect b="0" l="0" r="0" t="0"/>
            </a:stretch>
          </a:blipFill>
          <a:ln>
            <a:noFill/>
          </a:ln>
        </p:spPr>
      </p:sp>
      <p:sp>
        <p:nvSpPr>
          <p:cNvPr id="460" name="Google Shape;460;p29"/>
          <p:cNvSpPr txBox="1"/>
          <p:nvPr/>
        </p:nvSpPr>
        <p:spPr>
          <a:xfrm>
            <a:off x="3379396" y="159703"/>
            <a:ext cx="11529208"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9200"/>
              <a:buFont typeface="Arial"/>
              <a:buNone/>
            </a:pPr>
            <a:r>
              <a:rPr b="0" i="0" lang="en-US" sz="9200" u="none" cap="none" strike="noStrike">
                <a:solidFill>
                  <a:srgbClr val="FFFFFF"/>
                </a:solidFill>
                <a:latin typeface="Arial"/>
                <a:ea typeface="Arial"/>
                <a:cs typeface="Arial"/>
                <a:sym typeface="Arial"/>
              </a:rPr>
              <a:t>Zomato 220% Gains </a:t>
            </a:r>
            <a:endParaRPr b="0" i="0" sz="1400" u="none" cap="none" strike="noStrike">
              <a:solidFill>
                <a:srgbClr val="000000"/>
              </a:solidFill>
              <a:latin typeface="Arial"/>
              <a:ea typeface="Arial"/>
              <a:cs typeface="Arial"/>
              <a:sym typeface="Arial"/>
            </a:endParaRPr>
          </a:p>
        </p:txBody>
      </p:sp>
      <p:sp>
        <p:nvSpPr>
          <p:cNvPr id="461" name="Google Shape;461;p29"/>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108" name="Shape 108"/>
        <p:cNvGrpSpPr/>
        <p:nvPr/>
      </p:nvGrpSpPr>
      <p:grpSpPr>
        <a:xfrm>
          <a:off x="0" y="0"/>
          <a:ext cx="0" cy="0"/>
          <a:chOff x="0" y="0"/>
          <a:chExt cx="0" cy="0"/>
        </a:xfrm>
      </p:grpSpPr>
      <p:pic>
        <p:nvPicPr>
          <p:cNvPr id="109" name="Google Shape;109;p3"/>
          <p:cNvPicPr preferRelativeResize="0"/>
          <p:nvPr/>
        </p:nvPicPr>
        <p:blipFill rotWithShape="1">
          <a:blip r:embed="rId3">
            <a:alphaModFix amt="14000"/>
          </a:blip>
          <a:srcRect b="41099" l="0" r="0" t="27933"/>
          <a:stretch/>
        </p:blipFill>
        <p:spPr>
          <a:xfrm>
            <a:off x="0" y="511803"/>
            <a:ext cx="18288000" cy="3773114"/>
          </a:xfrm>
          <a:prstGeom prst="rect">
            <a:avLst/>
          </a:prstGeom>
          <a:noFill/>
          <a:ln>
            <a:noFill/>
          </a:ln>
        </p:spPr>
      </p:pic>
      <p:grpSp>
        <p:nvGrpSpPr>
          <p:cNvPr id="110" name="Google Shape;110;p3"/>
          <p:cNvGrpSpPr/>
          <p:nvPr/>
        </p:nvGrpSpPr>
        <p:grpSpPr>
          <a:xfrm>
            <a:off x="0" y="3556123"/>
            <a:ext cx="18288000" cy="6730877"/>
            <a:chOff x="0" y="-57150"/>
            <a:chExt cx="4816593" cy="1772741"/>
          </a:xfrm>
        </p:grpSpPr>
        <p:sp>
          <p:nvSpPr>
            <p:cNvPr id="111" name="Google Shape;111;p3"/>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112" name="Google Shape;112;p3"/>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3" name="Google Shape;113;p3"/>
          <p:cNvSpPr txBox="1"/>
          <p:nvPr/>
        </p:nvSpPr>
        <p:spPr>
          <a:xfrm>
            <a:off x="4639504" y="1391495"/>
            <a:ext cx="9009000" cy="1077300"/>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p:txBody>
      </p:sp>
      <p:sp>
        <p:nvSpPr>
          <p:cNvPr id="114" name="Google Shape;114;p3"/>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115" name="Google Shape;115;p3"/>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116" name="Google Shape;116;p3"/>
          <p:cNvSpPr txBox="1"/>
          <p:nvPr/>
        </p:nvSpPr>
        <p:spPr>
          <a:xfrm>
            <a:off x="0" y="4661882"/>
            <a:ext cx="18288000" cy="353861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4900"/>
              <a:buFont typeface="Arial"/>
              <a:buNone/>
            </a:pPr>
            <a:r>
              <a:rPr b="0" i="0" lang="en-US" sz="4900" u="none" cap="none" strike="noStrike">
                <a:solidFill>
                  <a:srgbClr val="000000"/>
                </a:solidFill>
                <a:latin typeface="Arial"/>
                <a:ea typeface="Arial"/>
                <a:cs typeface="Arial"/>
                <a:sym typeface="Arial"/>
              </a:rPr>
              <a:t>Identifying the trades that are profitable and be able to trade the assets with absolute clarity</a:t>
            </a:r>
            <a:endParaRPr b="0" i="0" sz="1400" u="none" cap="none" strike="noStrike">
              <a:solidFill>
                <a:srgbClr val="000000"/>
              </a:solidFill>
              <a:latin typeface="Arial"/>
              <a:ea typeface="Arial"/>
              <a:cs typeface="Arial"/>
              <a:sym typeface="Arial"/>
            </a:endParaRPr>
          </a:p>
          <a:p>
            <a:pPr indent="0" lvl="0" marL="0" marR="0" rtl="0" algn="ctr">
              <a:lnSpc>
                <a:spcPct val="148551"/>
              </a:lnSpc>
              <a:spcBef>
                <a:spcPts val="0"/>
              </a:spcBef>
              <a:spcAft>
                <a:spcPts val="0"/>
              </a:spcAft>
              <a:buClr>
                <a:srgbClr val="000000"/>
              </a:buClr>
              <a:buSzPts val="4900"/>
              <a:buFont typeface="Arial"/>
              <a:buNone/>
            </a:pPr>
            <a:r>
              <a:t/>
            </a:r>
            <a:endParaRPr b="0" i="0" sz="4900" u="none" cap="none" strike="noStrike">
              <a:solidFill>
                <a:srgbClr val="000000"/>
              </a:solidFill>
              <a:latin typeface="Arial"/>
              <a:ea typeface="Arial"/>
              <a:cs typeface="Arial"/>
              <a:sym typeface="Arial"/>
            </a:endParaRPr>
          </a:p>
          <a:p>
            <a:pPr indent="0" lvl="0" marL="0" marR="0" rtl="0" algn="ctr">
              <a:lnSpc>
                <a:spcPct val="148551"/>
              </a:lnSpc>
              <a:spcBef>
                <a:spcPts val="0"/>
              </a:spcBef>
              <a:spcAft>
                <a:spcPts val="0"/>
              </a:spcAft>
              <a:buClr>
                <a:srgbClr val="000000"/>
              </a:buClr>
              <a:buSzPts val="4900"/>
              <a:buFont typeface="Arial"/>
              <a:buNone/>
            </a:pPr>
            <a:r>
              <a:t/>
            </a:r>
            <a:endParaRPr b="0" i="0" sz="4900" u="none" cap="none" strike="noStrike">
              <a:solidFill>
                <a:srgbClr val="000000"/>
              </a:solidFill>
              <a:latin typeface="Arial"/>
              <a:ea typeface="Arial"/>
              <a:cs typeface="Arial"/>
              <a:sym typeface="Arial"/>
            </a:endParaRPr>
          </a:p>
        </p:txBody>
      </p:sp>
      <p:sp>
        <p:nvSpPr>
          <p:cNvPr id="117" name="Google Shape;117;p3"/>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465" name="Shape 465"/>
        <p:cNvGrpSpPr/>
        <p:nvPr/>
      </p:nvGrpSpPr>
      <p:grpSpPr>
        <a:xfrm>
          <a:off x="0" y="0"/>
          <a:ext cx="0" cy="0"/>
          <a:chOff x="0" y="0"/>
          <a:chExt cx="0" cy="0"/>
        </a:xfrm>
      </p:grpSpPr>
      <p:sp>
        <p:nvSpPr>
          <p:cNvPr id="466" name="Google Shape;466;p30"/>
          <p:cNvSpPr/>
          <p:nvPr/>
        </p:nvSpPr>
        <p:spPr>
          <a:xfrm>
            <a:off x="1028700" y="2292598"/>
            <a:ext cx="16230600" cy="7994402"/>
          </a:xfrm>
          <a:custGeom>
            <a:rect b="b" l="l" r="r" t="t"/>
            <a:pathLst>
              <a:path extrusionOk="0" h="7994402" w="16230600">
                <a:moveTo>
                  <a:pt x="0" y="0"/>
                </a:moveTo>
                <a:lnTo>
                  <a:pt x="16230600" y="0"/>
                </a:lnTo>
                <a:lnTo>
                  <a:pt x="16230600" y="7994402"/>
                </a:lnTo>
                <a:lnTo>
                  <a:pt x="0" y="7994402"/>
                </a:lnTo>
                <a:lnTo>
                  <a:pt x="0" y="0"/>
                </a:lnTo>
                <a:close/>
              </a:path>
            </a:pathLst>
          </a:custGeom>
          <a:blipFill rotWithShape="1">
            <a:blip r:embed="rId3">
              <a:alphaModFix/>
            </a:blip>
            <a:stretch>
              <a:fillRect b="0" l="0" r="0" t="0"/>
            </a:stretch>
          </a:blipFill>
          <a:ln>
            <a:noFill/>
          </a:ln>
        </p:spPr>
      </p:sp>
      <p:sp>
        <p:nvSpPr>
          <p:cNvPr id="467" name="Google Shape;467;p30"/>
          <p:cNvSpPr txBox="1"/>
          <p:nvPr/>
        </p:nvSpPr>
        <p:spPr>
          <a:xfrm>
            <a:off x="4585395" y="159703"/>
            <a:ext cx="9117210"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9200"/>
              <a:buFont typeface="Arial"/>
              <a:buNone/>
            </a:pPr>
            <a:r>
              <a:rPr b="0" i="0" lang="en-US" sz="9200" u="none" cap="none" strike="noStrike">
                <a:solidFill>
                  <a:srgbClr val="FFFFFF"/>
                </a:solidFill>
                <a:latin typeface="Arial"/>
                <a:ea typeface="Arial"/>
                <a:cs typeface="Arial"/>
                <a:sym typeface="Arial"/>
              </a:rPr>
              <a:t>IEX 141% Gains  </a:t>
            </a:r>
            <a:endParaRPr b="0" i="0" sz="1400" u="none" cap="none" strike="noStrike">
              <a:solidFill>
                <a:srgbClr val="000000"/>
              </a:solidFill>
              <a:latin typeface="Arial"/>
              <a:ea typeface="Arial"/>
              <a:cs typeface="Arial"/>
              <a:sym typeface="Arial"/>
            </a:endParaRPr>
          </a:p>
        </p:txBody>
      </p:sp>
      <p:sp>
        <p:nvSpPr>
          <p:cNvPr id="468" name="Google Shape;468;p30"/>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472" name="Shape 472"/>
        <p:cNvGrpSpPr/>
        <p:nvPr/>
      </p:nvGrpSpPr>
      <p:grpSpPr>
        <a:xfrm>
          <a:off x="0" y="0"/>
          <a:ext cx="0" cy="0"/>
          <a:chOff x="0" y="0"/>
          <a:chExt cx="0" cy="0"/>
        </a:xfrm>
      </p:grpSpPr>
      <p:sp>
        <p:nvSpPr>
          <p:cNvPr id="473" name="Google Shape;473;p31"/>
          <p:cNvSpPr/>
          <p:nvPr/>
        </p:nvSpPr>
        <p:spPr>
          <a:xfrm>
            <a:off x="514350" y="1633312"/>
            <a:ext cx="17259300" cy="8653688"/>
          </a:xfrm>
          <a:custGeom>
            <a:rect b="b" l="l" r="r" t="t"/>
            <a:pathLst>
              <a:path extrusionOk="0" h="8653688" w="17259300">
                <a:moveTo>
                  <a:pt x="0" y="0"/>
                </a:moveTo>
                <a:lnTo>
                  <a:pt x="17259300" y="0"/>
                </a:lnTo>
                <a:lnTo>
                  <a:pt x="17259300" y="8653688"/>
                </a:lnTo>
                <a:lnTo>
                  <a:pt x="0" y="8653688"/>
                </a:lnTo>
                <a:lnTo>
                  <a:pt x="0" y="0"/>
                </a:lnTo>
                <a:close/>
              </a:path>
            </a:pathLst>
          </a:custGeom>
          <a:blipFill rotWithShape="1">
            <a:blip r:embed="rId3">
              <a:alphaModFix/>
            </a:blip>
            <a:stretch>
              <a:fillRect b="0" l="0" r="0" t="0"/>
            </a:stretch>
          </a:blipFill>
          <a:ln>
            <a:noFill/>
          </a:ln>
        </p:spPr>
      </p:sp>
      <p:sp>
        <p:nvSpPr>
          <p:cNvPr id="474" name="Google Shape;474;p31"/>
          <p:cNvSpPr txBox="1"/>
          <p:nvPr/>
        </p:nvSpPr>
        <p:spPr>
          <a:xfrm>
            <a:off x="4402538" y="-171450"/>
            <a:ext cx="8979068"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9200"/>
              <a:buFont typeface="Arial"/>
              <a:buNone/>
            </a:pPr>
            <a:r>
              <a:rPr b="0" i="0" lang="en-US" sz="9200" u="none" cap="none" strike="noStrike">
                <a:solidFill>
                  <a:srgbClr val="FFFFFF"/>
                </a:solidFill>
                <a:latin typeface="Arial"/>
                <a:ea typeface="Arial"/>
                <a:cs typeface="Arial"/>
                <a:sym typeface="Arial"/>
              </a:rPr>
              <a:t>IGL 126% Gains </a:t>
            </a:r>
            <a:endParaRPr b="0" i="0" sz="1400" u="none" cap="none" strike="noStrike">
              <a:solidFill>
                <a:srgbClr val="000000"/>
              </a:solidFill>
              <a:latin typeface="Arial"/>
              <a:ea typeface="Arial"/>
              <a:cs typeface="Arial"/>
              <a:sym typeface="Arial"/>
            </a:endParaRPr>
          </a:p>
        </p:txBody>
      </p:sp>
      <p:sp>
        <p:nvSpPr>
          <p:cNvPr id="475" name="Google Shape;475;p31"/>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479" name="Shape 479"/>
        <p:cNvGrpSpPr/>
        <p:nvPr/>
      </p:nvGrpSpPr>
      <p:grpSpPr>
        <a:xfrm>
          <a:off x="0" y="0"/>
          <a:ext cx="0" cy="0"/>
          <a:chOff x="0" y="0"/>
          <a:chExt cx="0" cy="0"/>
        </a:xfrm>
      </p:grpSpPr>
      <p:sp>
        <p:nvSpPr>
          <p:cNvPr id="480" name="Google Shape;480;p32"/>
          <p:cNvSpPr/>
          <p:nvPr/>
        </p:nvSpPr>
        <p:spPr>
          <a:xfrm>
            <a:off x="1090865" y="1860507"/>
            <a:ext cx="16168435" cy="8426493"/>
          </a:xfrm>
          <a:custGeom>
            <a:rect b="b" l="l" r="r" t="t"/>
            <a:pathLst>
              <a:path extrusionOk="0" h="8426493" w="16168435">
                <a:moveTo>
                  <a:pt x="0" y="0"/>
                </a:moveTo>
                <a:lnTo>
                  <a:pt x="16168435" y="0"/>
                </a:lnTo>
                <a:lnTo>
                  <a:pt x="16168435" y="8426493"/>
                </a:lnTo>
                <a:lnTo>
                  <a:pt x="0" y="8426493"/>
                </a:lnTo>
                <a:lnTo>
                  <a:pt x="0" y="0"/>
                </a:lnTo>
                <a:close/>
              </a:path>
            </a:pathLst>
          </a:custGeom>
          <a:blipFill rotWithShape="1">
            <a:blip r:embed="rId3">
              <a:alphaModFix/>
            </a:blip>
            <a:stretch>
              <a:fillRect b="0" l="0" r="0" t="0"/>
            </a:stretch>
          </a:blipFill>
          <a:ln>
            <a:noFill/>
          </a:ln>
        </p:spPr>
      </p:sp>
      <p:sp>
        <p:nvSpPr>
          <p:cNvPr id="481" name="Google Shape;481;p32"/>
          <p:cNvSpPr txBox="1"/>
          <p:nvPr/>
        </p:nvSpPr>
        <p:spPr>
          <a:xfrm>
            <a:off x="2503349" y="-171450"/>
            <a:ext cx="13281302"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9200"/>
              <a:buFont typeface="Arial"/>
              <a:buNone/>
            </a:pPr>
            <a:r>
              <a:rPr b="0" i="0" lang="en-US" sz="9200" u="none" cap="none" strike="noStrike">
                <a:solidFill>
                  <a:srgbClr val="FFFFFF"/>
                </a:solidFill>
                <a:latin typeface="Arial"/>
                <a:ea typeface="Arial"/>
                <a:cs typeface="Arial"/>
                <a:sym typeface="Arial"/>
              </a:rPr>
              <a:t>Powergrid  180% Gains </a:t>
            </a:r>
            <a:endParaRPr b="0" i="0" sz="1400" u="none" cap="none" strike="noStrike">
              <a:solidFill>
                <a:srgbClr val="000000"/>
              </a:solidFill>
              <a:latin typeface="Arial"/>
              <a:ea typeface="Arial"/>
              <a:cs typeface="Arial"/>
              <a:sym typeface="Arial"/>
            </a:endParaRPr>
          </a:p>
        </p:txBody>
      </p:sp>
      <p:sp>
        <p:nvSpPr>
          <p:cNvPr id="482" name="Google Shape;482;p32"/>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486" name="Shape 486"/>
        <p:cNvGrpSpPr/>
        <p:nvPr/>
      </p:nvGrpSpPr>
      <p:grpSpPr>
        <a:xfrm>
          <a:off x="0" y="0"/>
          <a:ext cx="0" cy="0"/>
          <a:chOff x="0" y="0"/>
          <a:chExt cx="0" cy="0"/>
        </a:xfrm>
      </p:grpSpPr>
      <p:sp>
        <p:nvSpPr>
          <p:cNvPr id="487" name="Google Shape;487;p33"/>
          <p:cNvSpPr/>
          <p:nvPr/>
        </p:nvSpPr>
        <p:spPr>
          <a:xfrm>
            <a:off x="1491524" y="1395094"/>
            <a:ext cx="15304953" cy="8891906"/>
          </a:xfrm>
          <a:custGeom>
            <a:rect b="b" l="l" r="r" t="t"/>
            <a:pathLst>
              <a:path extrusionOk="0" h="8891906" w="15304953">
                <a:moveTo>
                  <a:pt x="0" y="0"/>
                </a:moveTo>
                <a:lnTo>
                  <a:pt x="15304952" y="0"/>
                </a:lnTo>
                <a:lnTo>
                  <a:pt x="15304952" y="8891906"/>
                </a:lnTo>
                <a:lnTo>
                  <a:pt x="0" y="8891906"/>
                </a:lnTo>
                <a:lnTo>
                  <a:pt x="0" y="0"/>
                </a:lnTo>
                <a:close/>
              </a:path>
            </a:pathLst>
          </a:custGeom>
          <a:blipFill rotWithShape="1">
            <a:blip r:embed="rId3">
              <a:alphaModFix/>
            </a:blip>
            <a:stretch>
              <a:fillRect b="0" l="0" r="0" t="0"/>
            </a:stretch>
          </a:blipFill>
          <a:ln>
            <a:noFill/>
          </a:ln>
        </p:spPr>
      </p:sp>
      <p:sp>
        <p:nvSpPr>
          <p:cNvPr id="488" name="Google Shape;488;p33"/>
          <p:cNvSpPr txBox="1"/>
          <p:nvPr/>
        </p:nvSpPr>
        <p:spPr>
          <a:xfrm>
            <a:off x="4262629" y="-171450"/>
            <a:ext cx="10770453"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9200"/>
              <a:buFont typeface="Arial"/>
              <a:buNone/>
            </a:pPr>
            <a:r>
              <a:rPr b="0" i="0" lang="en-US" sz="9200" u="none" cap="none" strike="noStrike">
                <a:solidFill>
                  <a:srgbClr val="FFFFFF"/>
                </a:solidFill>
                <a:latin typeface="Arial"/>
                <a:ea typeface="Arial"/>
                <a:cs typeface="Arial"/>
                <a:sym typeface="Arial"/>
              </a:rPr>
              <a:t>NPTC 200 % Gains </a:t>
            </a:r>
            <a:endParaRPr b="0" i="0" sz="1400" u="none" cap="none" strike="noStrike">
              <a:solidFill>
                <a:srgbClr val="000000"/>
              </a:solidFill>
              <a:latin typeface="Arial"/>
              <a:ea typeface="Arial"/>
              <a:cs typeface="Arial"/>
              <a:sym typeface="Arial"/>
            </a:endParaRPr>
          </a:p>
        </p:txBody>
      </p:sp>
      <p:sp>
        <p:nvSpPr>
          <p:cNvPr id="489" name="Google Shape;489;p33"/>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493" name="Shape 493"/>
        <p:cNvGrpSpPr/>
        <p:nvPr/>
      </p:nvGrpSpPr>
      <p:grpSpPr>
        <a:xfrm>
          <a:off x="0" y="0"/>
          <a:ext cx="0" cy="0"/>
          <a:chOff x="0" y="0"/>
          <a:chExt cx="0" cy="0"/>
        </a:xfrm>
      </p:grpSpPr>
      <p:pic>
        <p:nvPicPr>
          <p:cNvPr id="494" name="Google Shape;494;p34"/>
          <p:cNvPicPr preferRelativeResize="0"/>
          <p:nvPr/>
        </p:nvPicPr>
        <p:blipFill rotWithShape="1">
          <a:blip r:embed="rId3">
            <a:alphaModFix amt="14000"/>
          </a:blip>
          <a:srcRect b="41099" l="0" r="0" t="27933"/>
          <a:stretch/>
        </p:blipFill>
        <p:spPr>
          <a:xfrm>
            <a:off x="0" y="0"/>
            <a:ext cx="18288000" cy="3773114"/>
          </a:xfrm>
          <a:prstGeom prst="rect">
            <a:avLst/>
          </a:prstGeom>
          <a:noFill/>
          <a:ln>
            <a:noFill/>
          </a:ln>
        </p:spPr>
      </p:pic>
      <p:grpSp>
        <p:nvGrpSpPr>
          <p:cNvPr id="495" name="Google Shape;495;p34"/>
          <p:cNvGrpSpPr/>
          <p:nvPr/>
        </p:nvGrpSpPr>
        <p:grpSpPr>
          <a:xfrm>
            <a:off x="0" y="3556123"/>
            <a:ext cx="18288000" cy="6730877"/>
            <a:chOff x="0" y="-57150"/>
            <a:chExt cx="4816593" cy="1772741"/>
          </a:xfrm>
        </p:grpSpPr>
        <p:sp>
          <p:nvSpPr>
            <p:cNvPr id="496" name="Google Shape;496;p34"/>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497" name="Google Shape;497;p34"/>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98" name="Google Shape;498;p34"/>
          <p:cNvSpPr txBox="1"/>
          <p:nvPr/>
        </p:nvSpPr>
        <p:spPr>
          <a:xfrm>
            <a:off x="2790874" y="1534476"/>
            <a:ext cx="13712310"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Buying time Systematic plan</a:t>
            </a:r>
            <a:endParaRPr b="0" i="0" sz="1400" u="none" cap="none" strike="noStrike">
              <a:solidFill>
                <a:srgbClr val="000000"/>
              </a:solidFill>
              <a:latin typeface="Arial"/>
              <a:ea typeface="Arial"/>
              <a:cs typeface="Arial"/>
              <a:sym typeface="Arial"/>
            </a:endParaRPr>
          </a:p>
        </p:txBody>
      </p:sp>
      <p:sp>
        <p:nvSpPr>
          <p:cNvPr id="499" name="Google Shape;499;p34"/>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500" name="Google Shape;500;p34"/>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501" name="Google Shape;501;p34"/>
          <p:cNvSpPr txBox="1"/>
          <p:nvPr/>
        </p:nvSpPr>
        <p:spPr>
          <a:xfrm>
            <a:off x="696069" y="4117315"/>
            <a:ext cx="16227181" cy="3635291"/>
          </a:xfrm>
          <a:prstGeom prst="rect">
            <a:avLst/>
          </a:prstGeom>
          <a:noFill/>
          <a:ln>
            <a:noFill/>
          </a:ln>
        </p:spPr>
        <p:txBody>
          <a:bodyPr anchorCtr="0" anchor="t" bIns="0" lIns="0" spcFirstLastPara="1" rIns="0" wrap="square" tIns="0">
            <a:spAutoFit/>
          </a:bodyPr>
          <a:lstStyle/>
          <a:p>
            <a:pPr indent="-392480" lvl="1" marL="784963" marR="0" rtl="0" algn="l">
              <a:lnSpc>
                <a:spcPct val="130048"/>
              </a:lnSpc>
              <a:spcBef>
                <a:spcPts val="0"/>
              </a:spcBef>
              <a:spcAft>
                <a:spcPts val="0"/>
              </a:spcAft>
              <a:buClr>
                <a:srgbClr val="000000"/>
              </a:buClr>
              <a:buSzPts val="3634"/>
              <a:buFont typeface="Arial"/>
              <a:buChar char="•"/>
            </a:pPr>
            <a:r>
              <a:rPr b="0" i="0" lang="en-US" sz="3634" u="none" cap="none" strike="noStrike">
                <a:solidFill>
                  <a:srgbClr val="000000"/>
                </a:solidFill>
                <a:latin typeface="Arial"/>
                <a:ea typeface="Arial"/>
                <a:cs typeface="Arial"/>
                <a:sym typeface="Arial"/>
              </a:rPr>
              <a:t>In week one buy your 1 hour ( equivalent of one day salary)</a:t>
            </a:r>
            <a:endParaRPr b="0" i="0" sz="3634" u="none" cap="none" strike="noStrike">
              <a:solidFill>
                <a:srgbClr val="000000"/>
              </a:solidFill>
              <a:latin typeface="Arial"/>
              <a:ea typeface="Arial"/>
              <a:cs typeface="Arial"/>
              <a:sym typeface="Arial"/>
            </a:endParaRPr>
          </a:p>
          <a:p>
            <a:pPr indent="-392480" lvl="1" marL="784963" marR="0" rtl="0" algn="l">
              <a:lnSpc>
                <a:spcPct val="130048"/>
              </a:lnSpc>
              <a:spcBef>
                <a:spcPts val="0"/>
              </a:spcBef>
              <a:spcAft>
                <a:spcPts val="0"/>
              </a:spcAft>
              <a:buClr>
                <a:srgbClr val="000000"/>
              </a:buClr>
              <a:buSzPts val="3634"/>
              <a:buFont typeface="Arial"/>
              <a:buChar char="•"/>
            </a:pPr>
            <a:r>
              <a:rPr b="0" i="0" lang="en-US" sz="3634" u="none" cap="none" strike="noStrike">
                <a:solidFill>
                  <a:srgbClr val="000000"/>
                </a:solidFill>
                <a:latin typeface="Arial"/>
                <a:ea typeface="Arial"/>
                <a:cs typeface="Arial"/>
                <a:sym typeface="Arial"/>
              </a:rPr>
              <a:t>Next week plan for 3 hours</a:t>
            </a:r>
            <a:endParaRPr b="0" i="0" sz="3634" u="none" cap="none" strike="noStrike">
              <a:solidFill>
                <a:srgbClr val="000000"/>
              </a:solidFill>
              <a:latin typeface="Arial"/>
              <a:ea typeface="Arial"/>
              <a:cs typeface="Arial"/>
              <a:sym typeface="Arial"/>
            </a:endParaRPr>
          </a:p>
          <a:p>
            <a:pPr indent="-392480" lvl="1" marL="784963" marR="0" rtl="0" algn="l">
              <a:lnSpc>
                <a:spcPct val="130048"/>
              </a:lnSpc>
              <a:spcBef>
                <a:spcPts val="0"/>
              </a:spcBef>
              <a:spcAft>
                <a:spcPts val="0"/>
              </a:spcAft>
              <a:buClr>
                <a:srgbClr val="000000"/>
              </a:buClr>
              <a:buSzPts val="3634"/>
              <a:buFont typeface="Arial"/>
              <a:buChar char="•"/>
            </a:pPr>
            <a:r>
              <a:rPr b="0" i="0" lang="en-US" sz="3634" u="none" cap="none" strike="noStrike">
                <a:solidFill>
                  <a:srgbClr val="000000"/>
                </a:solidFill>
                <a:latin typeface="Arial"/>
                <a:ea typeface="Arial"/>
                <a:cs typeface="Arial"/>
                <a:sym typeface="Arial"/>
              </a:rPr>
              <a:t>In first month buy 3 days worth of time</a:t>
            </a:r>
            <a:endParaRPr b="0" i="0" sz="3634" u="none" cap="none" strike="noStrike">
              <a:solidFill>
                <a:srgbClr val="000000"/>
              </a:solidFill>
              <a:latin typeface="Arial"/>
              <a:ea typeface="Arial"/>
              <a:cs typeface="Arial"/>
              <a:sym typeface="Arial"/>
            </a:endParaRPr>
          </a:p>
          <a:p>
            <a:pPr indent="-392480" lvl="1" marL="784963" marR="0" rtl="0" algn="l">
              <a:lnSpc>
                <a:spcPct val="130048"/>
              </a:lnSpc>
              <a:spcBef>
                <a:spcPts val="0"/>
              </a:spcBef>
              <a:spcAft>
                <a:spcPts val="0"/>
              </a:spcAft>
              <a:buClr>
                <a:srgbClr val="000000"/>
              </a:buClr>
              <a:buSzPts val="3634"/>
              <a:buFont typeface="Arial"/>
              <a:buChar char="•"/>
            </a:pPr>
            <a:r>
              <a:rPr b="0" i="0" lang="en-US" sz="3634" u="none" cap="none" strike="noStrike">
                <a:solidFill>
                  <a:srgbClr val="000000"/>
                </a:solidFill>
                <a:latin typeface="Arial"/>
                <a:ea typeface="Arial"/>
                <a:cs typeface="Arial"/>
                <a:sym typeface="Arial"/>
              </a:rPr>
              <a:t>In 3 months buy 10-20 days time.</a:t>
            </a:r>
            <a:endParaRPr b="0" i="0" sz="3634" u="none" cap="none" strike="noStrike">
              <a:solidFill>
                <a:srgbClr val="000000"/>
              </a:solidFill>
              <a:latin typeface="Arial"/>
              <a:ea typeface="Arial"/>
              <a:cs typeface="Arial"/>
              <a:sym typeface="Arial"/>
            </a:endParaRPr>
          </a:p>
          <a:p>
            <a:pPr indent="-392480" lvl="1" marL="784963" marR="0" rtl="0" algn="l">
              <a:lnSpc>
                <a:spcPct val="130048"/>
              </a:lnSpc>
              <a:spcBef>
                <a:spcPts val="0"/>
              </a:spcBef>
              <a:spcAft>
                <a:spcPts val="0"/>
              </a:spcAft>
              <a:buClr>
                <a:srgbClr val="000000"/>
              </a:buClr>
              <a:buSzPts val="3634"/>
              <a:buFont typeface="Arial"/>
              <a:buChar char="•"/>
            </a:pPr>
            <a:r>
              <a:rPr b="0" i="0" lang="en-US" sz="3634" u="none" cap="none" strike="noStrike">
                <a:solidFill>
                  <a:srgbClr val="000000"/>
                </a:solidFill>
                <a:latin typeface="Arial"/>
                <a:ea typeface="Arial"/>
                <a:cs typeface="Arial"/>
                <a:sym typeface="Arial"/>
              </a:rPr>
              <a:t>And so on… But plan and execute systematically</a:t>
            </a:r>
            <a:endParaRPr b="0" i="0" sz="1400" u="none" cap="none" strike="noStrike">
              <a:solidFill>
                <a:srgbClr val="000000"/>
              </a:solidFill>
              <a:latin typeface="Arial"/>
              <a:ea typeface="Arial"/>
              <a:cs typeface="Arial"/>
              <a:sym typeface="Arial"/>
            </a:endParaRPr>
          </a:p>
        </p:txBody>
      </p:sp>
      <p:sp>
        <p:nvSpPr>
          <p:cNvPr id="502" name="Google Shape;502;p34"/>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506" name="Shape 506"/>
        <p:cNvGrpSpPr/>
        <p:nvPr/>
      </p:nvGrpSpPr>
      <p:grpSpPr>
        <a:xfrm>
          <a:off x="0" y="0"/>
          <a:ext cx="0" cy="0"/>
          <a:chOff x="0" y="0"/>
          <a:chExt cx="0" cy="0"/>
        </a:xfrm>
      </p:grpSpPr>
      <p:pic>
        <p:nvPicPr>
          <p:cNvPr id="507" name="Google Shape;507;p35"/>
          <p:cNvPicPr preferRelativeResize="0"/>
          <p:nvPr/>
        </p:nvPicPr>
        <p:blipFill rotWithShape="1">
          <a:blip r:embed="rId3">
            <a:alphaModFix/>
          </a:blip>
          <a:srcRect b="8153" l="0" r="0" t="8154"/>
          <a:stretch/>
        </p:blipFill>
        <p:spPr>
          <a:xfrm>
            <a:off x="1028700" y="2011214"/>
            <a:ext cx="4209541" cy="6264571"/>
          </a:xfrm>
          <a:prstGeom prst="rect">
            <a:avLst/>
          </a:prstGeom>
          <a:noFill/>
          <a:ln>
            <a:noFill/>
          </a:ln>
        </p:spPr>
      </p:pic>
      <p:pic>
        <p:nvPicPr>
          <p:cNvPr id="508" name="Google Shape;508;p35"/>
          <p:cNvPicPr preferRelativeResize="0"/>
          <p:nvPr/>
        </p:nvPicPr>
        <p:blipFill rotWithShape="1">
          <a:blip r:embed="rId4">
            <a:alphaModFix/>
          </a:blip>
          <a:srcRect b="23877" l="0" r="0" t="0"/>
          <a:stretch/>
        </p:blipFill>
        <p:spPr>
          <a:xfrm>
            <a:off x="6503538" y="2011214"/>
            <a:ext cx="4572000" cy="6264571"/>
          </a:xfrm>
          <a:prstGeom prst="rect">
            <a:avLst/>
          </a:prstGeom>
          <a:noFill/>
          <a:ln>
            <a:noFill/>
          </a:ln>
        </p:spPr>
      </p:pic>
      <p:pic>
        <p:nvPicPr>
          <p:cNvPr id="509" name="Google Shape;509;p35"/>
          <p:cNvPicPr preferRelativeResize="0"/>
          <p:nvPr/>
        </p:nvPicPr>
        <p:blipFill rotWithShape="1">
          <a:blip r:embed="rId5">
            <a:alphaModFix/>
          </a:blip>
          <a:srcRect b="4325" l="0" r="0" t="18687"/>
          <a:stretch/>
        </p:blipFill>
        <p:spPr>
          <a:xfrm>
            <a:off x="12045953" y="2016593"/>
            <a:ext cx="4572000" cy="6259193"/>
          </a:xfrm>
          <a:prstGeom prst="rect">
            <a:avLst/>
          </a:prstGeom>
          <a:noFill/>
          <a:ln>
            <a:noFill/>
          </a:ln>
        </p:spPr>
      </p:pic>
      <p:sp>
        <p:nvSpPr>
          <p:cNvPr id="510" name="Google Shape;510;p35"/>
          <p:cNvSpPr txBox="1"/>
          <p:nvPr/>
        </p:nvSpPr>
        <p:spPr>
          <a:xfrm>
            <a:off x="6503538" y="141665"/>
            <a:ext cx="4273212" cy="88703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0" i="0" lang="en-US" sz="5199" u="none" cap="none" strike="noStrike">
                <a:solidFill>
                  <a:srgbClr val="FFFFFF"/>
                </a:solidFill>
                <a:latin typeface="Arial"/>
                <a:ea typeface="Arial"/>
                <a:cs typeface="Arial"/>
                <a:sym typeface="Arial"/>
              </a:rPr>
              <a:t>Testimonials </a:t>
            </a:r>
            <a:endParaRPr b="0" i="0" sz="1400" u="none" cap="none" strike="noStrike">
              <a:solidFill>
                <a:srgbClr val="000000"/>
              </a:solidFill>
              <a:latin typeface="Arial"/>
              <a:ea typeface="Arial"/>
              <a:cs typeface="Arial"/>
              <a:sym typeface="Arial"/>
            </a:endParaRPr>
          </a:p>
        </p:txBody>
      </p:sp>
      <p:sp>
        <p:nvSpPr>
          <p:cNvPr id="511" name="Google Shape;511;p35"/>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515" name="Shape 515"/>
        <p:cNvGrpSpPr/>
        <p:nvPr/>
      </p:nvGrpSpPr>
      <p:grpSpPr>
        <a:xfrm>
          <a:off x="0" y="0"/>
          <a:ext cx="0" cy="0"/>
          <a:chOff x="0" y="0"/>
          <a:chExt cx="0" cy="0"/>
        </a:xfrm>
      </p:grpSpPr>
      <p:sp>
        <p:nvSpPr>
          <p:cNvPr id="516" name="Google Shape;516;p36"/>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pic>
        <p:nvPicPr>
          <p:cNvPr id="517" name="Google Shape;517;p36"/>
          <p:cNvPicPr preferRelativeResize="0"/>
          <p:nvPr/>
        </p:nvPicPr>
        <p:blipFill rotWithShape="1">
          <a:blip r:embed="rId4">
            <a:alphaModFix/>
          </a:blip>
          <a:srcRect b="0" l="0" r="0" t="0"/>
          <a:stretch/>
        </p:blipFill>
        <p:spPr>
          <a:xfrm>
            <a:off x="1828800" y="1047750"/>
            <a:ext cx="3778330" cy="8191500"/>
          </a:xfrm>
          <a:prstGeom prst="rect">
            <a:avLst/>
          </a:prstGeom>
          <a:noFill/>
          <a:ln>
            <a:noFill/>
          </a:ln>
        </p:spPr>
      </p:pic>
      <p:pic>
        <p:nvPicPr>
          <p:cNvPr id="518" name="Google Shape;518;p36"/>
          <p:cNvPicPr preferRelativeResize="0"/>
          <p:nvPr/>
        </p:nvPicPr>
        <p:blipFill rotWithShape="1">
          <a:blip r:embed="rId5">
            <a:alphaModFix/>
          </a:blip>
          <a:srcRect b="0" l="0" r="0" t="0"/>
          <a:stretch/>
        </p:blipFill>
        <p:spPr>
          <a:xfrm>
            <a:off x="7265896" y="1047750"/>
            <a:ext cx="3756207" cy="8191500"/>
          </a:xfrm>
          <a:prstGeom prst="rect">
            <a:avLst/>
          </a:prstGeom>
          <a:noFill/>
          <a:ln>
            <a:noFill/>
          </a:ln>
        </p:spPr>
      </p:pic>
      <p:pic>
        <p:nvPicPr>
          <p:cNvPr id="519" name="Google Shape;519;p36"/>
          <p:cNvPicPr preferRelativeResize="0"/>
          <p:nvPr/>
        </p:nvPicPr>
        <p:blipFill rotWithShape="1">
          <a:blip r:embed="rId6">
            <a:alphaModFix/>
          </a:blip>
          <a:srcRect b="0" l="0" r="0" t="0"/>
          <a:stretch/>
        </p:blipFill>
        <p:spPr>
          <a:xfrm>
            <a:off x="13236677" y="1047750"/>
            <a:ext cx="3989579" cy="819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523" name="Shape 523"/>
        <p:cNvGrpSpPr/>
        <p:nvPr/>
      </p:nvGrpSpPr>
      <p:grpSpPr>
        <a:xfrm>
          <a:off x="0" y="0"/>
          <a:ext cx="0" cy="0"/>
          <a:chOff x="0" y="0"/>
          <a:chExt cx="0" cy="0"/>
        </a:xfrm>
      </p:grpSpPr>
      <p:sp>
        <p:nvSpPr>
          <p:cNvPr id="524" name="Google Shape;524;p37"/>
          <p:cNvSpPr txBox="1"/>
          <p:nvPr/>
        </p:nvSpPr>
        <p:spPr>
          <a:xfrm>
            <a:off x="4048338" y="-73935"/>
            <a:ext cx="10191323"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9200"/>
              <a:buFont typeface="Arial"/>
              <a:buNone/>
            </a:pPr>
            <a:r>
              <a:rPr b="0" i="0" lang="en-US" sz="9200" u="none" cap="none" strike="noStrike">
                <a:solidFill>
                  <a:srgbClr val="FFFFFF"/>
                </a:solidFill>
                <a:latin typeface="Arial"/>
                <a:ea typeface="Arial"/>
                <a:cs typeface="Arial"/>
                <a:sym typeface="Arial"/>
              </a:rPr>
              <a:t>Profit proofs</a:t>
            </a:r>
            <a:endParaRPr b="0" i="0" sz="1400" u="none" cap="none" strike="noStrike">
              <a:solidFill>
                <a:srgbClr val="000000"/>
              </a:solidFill>
              <a:latin typeface="Arial"/>
              <a:ea typeface="Arial"/>
              <a:cs typeface="Arial"/>
              <a:sym typeface="Arial"/>
            </a:endParaRPr>
          </a:p>
        </p:txBody>
      </p:sp>
      <p:sp>
        <p:nvSpPr>
          <p:cNvPr id="525" name="Google Shape;525;p37"/>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pic>
        <p:nvPicPr>
          <p:cNvPr id="526" name="Google Shape;526;p37"/>
          <p:cNvPicPr preferRelativeResize="0"/>
          <p:nvPr/>
        </p:nvPicPr>
        <p:blipFill rotWithShape="1">
          <a:blip r:embed="rId4">
            <a:alphaModFix/>
          </a:blip>
          <a:srcRect b="0" l="0" r="0" t="0"/>
          <a:stretch/>
        </p:blipFill>
        <p:spPr>
          <a:xfrm>
            <a:off x="686237" y="1594043"/>
            <a:ext cx="3293028" cy="6308647"/>
          </a:xfrm>
          <a:prstGeom prst="rect">
            <a:avLst/>
          </a:prstGeom>
          <a:noFill/>
          <a:ln>
            <a:noFill/>
          </a:ln>
        </p:spPr>
      </p:pic>
      <p:pic>
        <p:nvPicPr>
          <p:cNvPr id="527" name="Google Shape;527;p37"/>
          <p:cNvPicPr preferRelativeResize="0"/>
          <p:nvPr/>
        </p:nvPicPr>
        <p:blipFill rotWithShape="1">
          <a:blip r:embed="rId5">
            <a:alphaModFix/>
          </a:blip>
          <a:srcRect b="0" l="0" r="0" t="0"/>
          <a:stretch/>
        </p:blipFill>
        <p:spPr>
          <a:xfrm>
            <a:off x="8229600" y="1729248"/>
            <a:ext cx="4574445" cy="6140258"/>
          </a:xfrm>
          <a:prstGeom prst="rect">
            <a:avLst/>
          </a:prstGeom>
          <a:noFill/>
          <a:ln>
            <a:noFill/>
          </a:ln>
        </p:spPr>
      </p:pic>
      <p:pic>
        <p:nvPicPr>
          <p:cNvPr id="528" name="Google Shape;528;p37"/>
          <p:cNvPicPr preferRelativeResize="0"/>
          <p:nvPr/>
        </p:nvPicPr>
        <p:blipFill rotWithShape="1">
          <a:blip r:embed="rId6">
            <a:alphaModFix/>
          </a:blip>
          <a:srcRect b="0" l="0" r="0" t="0"/>
          <a:stretch/>
        </p:blipFill>
        <p:spPr>
          <a:xfrm>
            <a:off x="4495800" y="1762432"/>
            <a:ext cx="3505200" cy="6140258"/>
          </a:xfrm>
          <a:prstGeom prst="rect">
            <a:avLst/>
          </a:prstGeom>
          <a:noFill/>
          <a:ln>
            <a:noFill/>
          </a:ln>
        </p:spPr>
      </p:pic>
      <p:pic>
        <p:nvPicPr>
          <p:cNvPr id="529" name="Google Shape;529;p37"/>
          <p:cNvPicPr preferRelativeResize="0"/>
          <p:nvPr/>
        </p:nvPicPr>
        <p:blipFill rotWithShape="1">
          <a:blip r:embed="rId7">
            <a:alphaModFix/>
          </a:blip>
          <a:srcRect b="0" l="0" r="0" t="0"/>
          <a:stretch/>
        </p:blipFill>
        <p:spPr>
          <a:xfrm>
            <a:off x="12911231" y="1594042"/>
            <a:ext cx="4145607" cy="62754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58"/>
          <p:cNvPicPr preferRelativeResize="0"/>
          <p:nvPr/>
        </p:nvPicPr>
        <p:blipFill rotWithShape="1">
          <a:blip r:embed="rId3">
            <a:alphaModFix/>
          </a:blip>
          <a:srcRect b="0" l="0" r="0" t="0"/>
          <a:stretch/>
        </p:blipFill>
        <p:spPr>
          <a:xfrm>
            <a:off x="0" y="-1"/>
            <a:ext cx="18288000" cy="10287001"/>
          </a:xfrm>
          <a:prstGeom prst="rect">
            <a:avLst/>
          </a:prstGeom>
          <a:noFill/>
          <a:ln>
            <a:noFill/>
          </a:ln>
        </p:spPr>
      </p:pic>
      <p:sp>
        <p:nvSpPr>
          <p:cNvPr id="535" name="Google Shape;53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a:solidFill>
                  <a:schemeClr val="lt1"/>
                </a:solidFill>
              </a:rPr>
              <a:t>Student Achievement </a:t>
            </a:r>
            <a:endParaRPr>
              <a:solidFill>
                <a:schemeClr val="lt1"/>
              </a:solidFill>
            </a:endParaRPr>
          </a:p>
        </p:txBody>
      </p:sp>
      <p:sp>
        <p:nvSpPr>
          <p:cNvPr id="536" name="Google Shape;536;p58"/>
          <p:cNvSpPr/>
          <p:nvPr/>
        </p:nvSpPr>
        <p:spPr>
          <a:xfrm>
            <a:off x="0" y="0"/>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8"/>
          <p:cNvSpPr/>
          <p:nvPr/>
        </p:nvSpPr>
        <p:spPr>
          <a:xfrm>
            <a:off x="152400" y="152400"/>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8" name="Google Shape;538;p58"/>
          <p:cNvPicPr preferRelativeResize="0"/>
          <p:nvPr/>
        </p:nvPicPr>
        <p:blipFill rotWithShape="1">
          <a:blip r:embed="rId4">
            <a:alphaModFix/>
          </a:blip>
          <a:srcRect b="0" l="0" r="0" t="0"/>
          <a:stretch/>
        </p:blipFill>
        <p:spPr>
          <a:xfrm>
            <a:off x="1165123" y="1539876"/>
            <a:ext cx="10368115" cy="507398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352"/>
              </a:srgbClr>
            </a:outerShdw>
          </a:effectLst>
        </p:spPr>
      </p:pic>
      <p:sp>
        <p:nvSpPr>
          <p:cNvPr id="539" name="Google Shape;539;p58"/>
          <p:cNvSpPr txBox="1"/>
          <p:nvPr/>
        </p:nvSpPr>
        <p:spPr>
          <a:xfrm>
            <a:off x="757083" y="7210067"/>
            <a:ext cx="14905703"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2800" u="none" cap="none" strike="noStrike">
                <a:solidFill>
                  <a:schemeClr val="lt1"/>
                </a:solidFill>
                <a:latin typeface="Calibri"/>
                <a:ea typeface="Calibri"/>
                <a:cs typeface="Calibri"/>
                <a:sym typeface="Calibri"/>
              </a:rPr>
              <a:t>Our Student named Sai Thejas who is pursuing engineering degree has participated in the Trading Competition organized by Sahyadri College and won First Prize using our strategy and Analysis setup. He has got this certificate and Rupees 5000 as Token of Appreciation. </a:t>
            </a:r>
            <a:endParaRPr b="0" i="0" sz="2800" u="none" cap="none" strike="noStrike">
              <a:solidFill>
                <a:schemeClr val="lt1"/>
              </a:solidFill>
              <a:latin typeface="Calibri"/>
              <a:ea typeface="Calibri"/>
              <a:cs typeface="Calibri"/>
              <a:sym typeface="Calibri"/>
            </a:endParaRPr>
          </a:p>
        </p:txBody>
      </p:sp>
      <p:pic>
        <p:nvPicPr>
          <p:cNvPr id="540" name="Google Shape;540;p58"/>
          <p:cNvPicPr preferRelativeResize="0"/>
          <p:nvPr/>
        </p:nvPicPr>
        <p:blipFill rotWithShape="1">
          <a:blip r:embed="rId5">
            <a:alphaModFix/>
          </a:blip>
          <a:srcRect b="0" l="0" r="0" t="0"/>
          <a:stretch/>
        </p:blipFill>
        <p:spPr>
          <a:xfrm>
            <a:off x="12403396" y="1594055"/>
            <a:ext cx="4248765" cy="4248765"/>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544" name="Shape 544"/>
        <p:cNvGrpSpPr/>
        <p:nvPr/>
      </p:nvGrpSpPr>
      <p:grpSpPr>
        <a:xfrm>
          <a:off x="0" y="0"/>
          <a:ext cx="0" cy="0"/>
          <a:chOff x="0" y="0"/>
          <a:chExt cx="0" cy="0"/>
        </a:xfrm>
      </p:grpSpPr>
      <p:pic>
        <p:nvPicPr>
          <p:cNvPr id="545" name="Google Shape;545;p38"/>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546" name="Google Shape;546;p38"/>
          <p:cNvGrpSpPr/>
          <p:nvPr/>
        </p:nvGrpSpPr>
        <p:grpSpPr>
          <a:xfrm>
            <a:off x="0" y="3556123"/>
            <a:ext cx="18288000" cy="6730877"/>
            <a:chOff x="0" y="-57150"/>
            <a:chExt cx="4816593" cy="1772741"/>
          </a:xfrm>
        </p:grpSpPr>
        <p:sp>
          <p:nvSpPr>
            <p:cNvPr id="547" name="Google Shape;547;p38"/>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548" name="Google Shape;548;p38"/>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aphicFrame>
        <p:nvGraphicFramePr>
          <p:cNvPr id="549" name="Google Shape;549;p38"/>
          <p:cNvGraphicFramePr/>
          <p:nvPr/>
        </p:nvGraphicFramePr>
        <p:xfrm>
          <a:off x="2035380" y="4645343"/>
          <a:ext cx="3000000" cy="3000000"/>
        </p:xfrm>
        <a:graphic>
          <a:graphicData uri="http://schemas.openxmlformats.org/drawingml/2006/table">
            <a:tbl>
              <a:tblPr>
                <a:noFill/>
                <a:tableStyleId>{E1CB776C-9537-4B79-A9EF-BF759FE74766}</a:tableStyleId>
              </a:tblPr>
              <a:tblGrid>
                <a:gridCol w="5219900"/>
                <a:gridCol w="1384450"/>
              </a:tblGrid>
              <a:tr h="847725">
                <a:tc>
                  <a:txBody>
                    <a:bodyPr/>
                    <a:lstStyle/>
                    <a:p>
                      <a:pPr indent="-323847" lvl="1" marL="647697" marR="0" rtl="0" algn="l">
                        <a:lnSpc>
                          <a:spcPct val="140013"/>
                        </a:lnSpc>
                        <a:spcBef>
                          <a:spcPts val="0"/>
                        </a:spcBef>
                        <a:spcAft>
                          <a:spcPts val="0"/>
                        </a:spcAft>
                        <a:buClr>
                          <a:srgbClr val="2A2E3A"/>
                        </a:buClr>
                        <a:buSzPts val="2999"/>
                        <a:buFont typeface="Arial"/>
                        <a:buChar char="•"/>
                      </a:pPr>
                      <a:r>
                        <a:rPr lang="en-US" sz="2999" u="none" cap="none" strike="noStrike">
                          <a:solidFill>
                            <a:srgbClr val="2A2E3A"/>
                          </a:solidFill>
                          <a:latin typeface="Arial"/>
                          <a:ea typeface="Arial"/>
                          <a:cs typeface="Arial"/>
                          <a:sym typeface="Arial"/>
                        </a:rPr>
                        <a:t>Clarity on Goals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DBDBDB"/>
                      </a:solidFill>
                      <a:prstDash val="solid"/>
                      <a:round/>
                      <a:headEnd len="sm" w="sm" type="none"/>
                      <a:tailEnd len="sm" w="sm" type="none"/>
                    </a:lnT>
                    <a:lnB cap="flat" cmpd="sng" w="9525">
                      <a:solidFill>
                        <a:srgbClr val="F4F4F4"/>
                      </a:solidFill>
                      <a:prstDash val="solid"/>
                      <a:round/>
                      <a:headEnd len="sm" w="sm" type="none"/>
                      <a:tailEnd len="sm" w="sm" type="none"/>
                    </a:lnB>
                  </a:tcPr>
                </a:tc>
              </a:tr>
              <a:tr h="857250">
                <a:tc>
                  <a:txBody>
                    <a:bodyPr/>
                    <a:lstStyle/>
                    <a:p>
                      <a:pPr indent="-323847" lvl="1" marL="647697" marR="0" rtl="0" algn="l">
                        <a:lnSpc>
                          <a:spcPct val="140013"/>
                        </a:lnSpc>
                        <a:spcBef>
                          <a:spcPts val="0"/>
                        </a:spcBef>
                        <a:spcAft>
                          <a:spcPts val="0"/>
                        </a:spcAft>
                        <a:buClr>
                          <a:srgbClr val="2A2E3A"/>
                        </a:buClr>
                        <a:buSzPts val="2999"/>
                        <a:buFont typeface="Arial"/>
                        <a:buChar char="•"/>
                      </a:pPr>
                      <a:r>
                        <a:rPr lang="en-US" sz="2999" u="none" cap="none" strike="noStrike">
                          <a:solidFill>
                            <a:srgbClr val="2A2E3A"/>
                          </a:solidFill>
                          <a:latin typeface="Arial"/>
                          <a:ea typeface="Arial"/>
                          <a:cs typeface="Arial"/>
                          <a:sym typeface="Arial"/>
                        </a:rPr>
                        <a:t>Confidence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832375">
                <a:tc>
                  <a:txBody>
                    <a:bodyPr/>
                    <a:lstStyle/>
                    <a:p>
                      <a:pPr indent="-280668" lvl="1" marL="561339" marR="0" rtl="0" algn="l">
                        <a:lnSpc>
                          <a:spcPct val="140015"/>
                        </a:lnSpc>
                        <a:spcBef>
                          <a:spcPts val="0"/>
                        </a:spcBef>
                        <a:spcAft>
                          <a:spcPts val="0"/>
                        </a:spcAft>
                        <a:buClr>
                          <a:srgbClr val="2A2E3A"/>
                        </a:buClr>
                        <a:buSzPts val="2599"/>
                        <a:buFont typeface="Arial"/>
                        <a:buChar char="•"/>
                      </a:pPr>
                      <a:r>
                        <a:rPr lang="en-US" sz="2599" u="none" cap="none" strike="noStrike">
                          <a:solidFill>
                            <a:srgbClr val="2A2E3A"/>
                          </a:solidFill>
                          <a:latin typeface="Arial"/>
                          <a:ea typeface="Arial"/>
                          <a:cs typeface="Arial"/>
                          <a:sym typeface="Arial"/>
                        </a:rPr>
                        <a:t>Competence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832375">
                <a:tc>
                  <a:txBody>
                    <a:bodyPr/>
                    <a:lstStyle/>
                    <a:p>
                      <a:pPr indent="-280668" lvl="1" marL="561339" marR="0" rtl="0" algn="l">
                        <a:lnSpc>
                          <a:spcPct val="140015"/>
                        </a:lnSpc>
                        <a:spcBef>
                          <a:spcPts val="0"/>
                        </a:spcBef>
                        <a:spcAft>
                          <a:spcPts val="0"/>
                        </a:spcAft>
                        <a:buClr>
                          <a:srgbClr val="2A2E3A"/>
                        </a:buClr>
                        <a:buSzPts val="2599"/>
                        <a:buFont typeface="Arial"/>
                        <a:buChar char="•"/>
                      </a:pPr>
                      <a:r>
                        <a:rPr lang="en-US" sz="2599" u="none" cap="none" strike="noStrike">
                          <a:solidFill>
                            <a:srgbClr val="2A2E3A"/>
                          </a:solidFill>
                          <a:latin typeface="Arial"/>
                          <a:ea typeface="Arial"/>
                          <a:cs typeface="Arial"/>
                          <a:sym typeface="Arial"/>
                        </a:rPr>
                        <a:t>Coaching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832375">
                <a:tc>
                  <a:txBody>
                    <a:bodyPr/>
                    <a:lstStyle/>
                    <a:p>
                      <a:pPr indent="-280668" lvl="1" marL="561339" marR="0" rtl="0" algn="l">
                        <a:lnSpc>
                          <a:spcPct val="140015"/>
                        </a:lnSpc>
                        <a:spcBef>
                          <a:spcPts val="0"/>
                        </a:spcBef>
                        <a:spcAft>
                          <a:spcPts val="0"/>
                        </a:spcAft>
                        <a:buClr>
                          <a:srgbClr val="2A2E3A"/>
                        </a:buClr>
                        <a:buSzPts val="2599"/>
                        <a:buFont typeface="Arial"/>
                        <a:buChar char="•"/>
                      </a:pPr>
                      <a:r>
                        <a:rPr lang="en-US" sz="2599" u="none" cap="none" strike="noStrike">
                          <a:solidFill>
                            <a:srgbClr val="2A2E3A"/>
                          </a:solidFill>
                          <a:latin typeface="Arial"/>
                          <a:ea typeface="Arial"/>
                          <a:cs typeface="Arial"/>
                          <a:sym typeface="Arial"/>
                        </a:rPr>
                        <a:t>Community</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DBDBDB"/>
                      </a:solidFill>
                      <a:prstDash val="solid"/>
                      <a:round/>
                      <a:headEnd len="sm" w="sm" type="none"/>
                      <a:tailEnd len="sm" w="sm" type="none"/>
                    </a:lnB>
                  </a:tcPr>
                </a:tc>
                <a:tc>
                  <a:txBody>
                    <a:bodyPr/>
                    <a:lstStyle/>
                    <a:p>
                      <a:pPr indent="0" lvl="0" marL="0" marR="0" rtl="0" algn="r">
                        <a:lnSpc>
                          <a:spcPct val="330909"/>
                        </a:lnSpc>
                        <a:spcBef>
                          <a:spcPts val="0"/>
                        </a:spcBef>
                        <a:spcAft>
                          <a:spcPts val="0"/>
                        </a:spcAft>
                        <a:buClr>
                          <a:srgbClr val="000000"/>
                        </a:buClr>
                        <a:buSzPts val="1100"/>
                        <a:buFont typeface="Arial"/>
                        <a:buNone/>
                      </a:pPr>
                      <a:r>
                        <a:t/>
                      </a:r>
                      <a:endParaRPr sz="1100" u="none" cap="none" strike="noStrike"/>
                    </a:p>
                  </a:txBody>
                  <a:tcPr marT="152400" marB="152400" marR="152400" marL="152400" anchor="ctr">
                    <a:lnL cap="flat" cmpd="sng" w="9525">
                      <a:solidFill>
                        <a:srgbClr val="DBDBDB"/>
                      </a:solidFill>
                      <a:prstDash val="solid"/>
                      <a:round/>
                      <a:headEnd len="sm" w="sm" type="none"/>
                      <a:tailEnd len="sm" w="sm" type="none"/>
                    </a:lnL>
                    <a:lnR cap="flat" cmpd="sng" w="9525">
                      <a:solidFill>
                        <a:srgbClr val="DBDBDB"/>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DBDBDB"/>
                      </a:solidFill>
                      <a:prstDash val="solid"/>
                      <a:round/>
                      <a:headEnd len="sm" w="sm" type="none"/>
                      <a:tailEnd len="sm" w="sm" type="none"/>
                    </a:lnB>
                  </a:tcPr>
                </a:tc>
              </a:tr>
            </a:tbl>
          </a:graphicData>
        </a:graphic>
      </p:graphicFrame>
      <p:sp>
        <p:nvSpPr>
          <p:cNvPr id="550" name="Google Shape;550;p38"/>
          <p:cNvSpPr txBox="1"/>
          <p:nvPr/>
        </p:nvSpPr>
        <p:spPr>
          <a:xfrm>
            <a:off x="4050846" y="1278574"/>
            <a:ext cx="11192367"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5 C’s for Trading Success</a:t>
            </a:r>
            <a:endParaRPr b="0" i="0" sz="1400" u="none" cap="none" strike="noStrike">
              <a:solidFill>
                <a:srgbClr val="000000"/>
              </a:solidFill>
              <a:latin typeface="Arial"/>
              <a:ea typeface="Arial"/>
              <a:cs typeface="Arial"/>
              <a:sym typeface="Arial"/>
            </a:endParaRPr>
          </a:p>
        </p:txBody>
      </p:sp>
      <p:sp>
        <p:nvSpPr>
          <p:cNvPr id="551" name="Google Shape;551;p38"/>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552" name="Google Shape;552;p38"/>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553" name="Google Shape;553;p38"/>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grpSp>
        <p:nvGrpSpPr>
          <p:cNvPr id="122" name="Google Shape;122;p4"/>
          <p:cNvGrpSpPr/>
          <p:nvPr/>
        </p:nvGrpSpPr>
        <p:grpSpPr>
          <a:xfrm>
            <a:off x="8418272" y="215303"/>
            <a:ext cx="9856392" cy="9856392"/>
            <a:chOff x="0" y="0"/>
            <a:chExt cx="13141857" cy="13141857"/>
          </a:xfrm>
        </p:grpSpPr>
        <p:sp>
          <p:nvSpPr>
            <p:cNvPr id="123" name="Google Shape;123;p4"/>
            <p:cNvSpPr/>
            <p:nvPr/>
          </p:nvSpPr>
          <p:spPr>
            <a:xfrm rot="-1200957">
              <a:off x="1444916" y="1444916"/>
              <a:ext cx="10252025" cy="10252025"/>
            </a:xfrm>
            <a:custGeom>
              <a:rect b="b" l="l" r="r" t="t"/>
              <a:pathLst>
                <a:path extrusionOk="0" h="10252025" w="10252025">
                  <a:moveTo>
                    <a:pt x="0" y="0"/>
                  </a:moveTo>
                  <a:lnTo>
                    <a:pt x="10252025" y="0"/>
                  </a:lnTo>
                  <a:lnTo>
                    <a:pt x="10252025" y="10252025"/>
                  </a:lnTo>
                  <a:lnTo>
                    <a:pt x="0" y="10252025"/>
                  </a:lnTo>
                  <a:lnTo>
                    <a:pt x="0" y="0"/>
                  </a:lnTo>
                  <a:close/>
                </a:path>
              </a:pathLst>
            </a:custGeom>
            <a:blipFill rotWithShape="1">
              <a:blip r:embed="rId3">
                <a:alphaModFix amt="31000"/>
              </a:blip>
              <a:stretch>
                <a:fillRect b="0" l="0" r="0" t="0"/>
              </a:stretch>
            </a:blipFill>
            <a:ln>
              <a:noFill/>
            </a:ln>
          </p:spPr>
        </p:sp>
        <p:sp>
          <p:nvSpPr>
            <p:cNvPr id="124" name="Google Shape;124;p4"/>
            <p:cNvSpPr/>
            <p:nvPr/>
          </p:nvSpPr>
          <p:spPr>
            <a:xfrm>
              <a:off x="1311122" y="1311122"/>
              <a:ext cx="10252025" cy="10252025"/>
            </a:xfrm>
            <a:custGeom>
              <a:rect b="b" l="l" r="r" t="t"/>
              <a:pathLst>
                <a:path extrusionOk="0" h="10252025" w="10252025">
                  <a:moveTo>
                    <a:pt x="0" y="0"/>
                  </a:moveTo>
                  <a:lnTo>
                    <a:pt x="10252025" y="0"/>
                  </a:lnTo>
                  <a:lnTo>
                    <a:pt x="10252025" y="10252025"/>
                  </a:lnTo>
                  <a:lnTo>
                    <a:pt x="0" y="10252025"/>
                  </a:lnTo>
                  <a:lnTo>
                    <a:pt x="0" y="0"/>
                  </a:lnTo>
                  <a:close/>
                </a:path>
              </a:pathLst>
            </a:custGeom>
            <a:blipFill rotWithShape="1">
              <a:blip r:embed="rId3">
                <a:alphaModFix/>
              </a:blip>
              <a:stretch>
                <a:fillRect b="0" l="0" r="0" t="0"/>
              </a:stretch>
            </a:blipFill>
            <a:ln>
              <a:noFill/>
            </a:ln>
          </p:spPr>
        </p:sp>
      </p:grpSp>
      <p:sp>
        <p:nvSpPr>
          <p:cNvPr id="125" name="Google Shape;125;p4"/>
          <p:cNvSpPr/>
          <p:nvPr/>
        </p:nvSpPr>
        <p:spPr>
          <a:xfrm>
            <a:off x="10178080" y="1972562"/>
            <a:ext cx="6136096" cy="6341888"/>
          </a:xfrm>
          <a:custGeom>
            <a:rect b="b" l="l" r="r" t="t"/>
            <a:pathLst>
              <a:path extrusionOk="0"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rotWithShape="1">
            <a:blip r:embed="rId4">
              <a:alphaModFix/>
            </a:blip>
            <a:stretch>
              <a:fillRect b="0" l="-6926" r="-6924"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
          <p:cNvSpPr txBox="1"/>
          <p:nvPr/>
        </p:nvSpPr>
        <p:spPr>
          <a:xfrm>
            <a:off x="219075" y="241247"/>
            <a:ext cx="9144000" cy="1422308"/>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Clr>
                <a:srgbClr val="000000"/>
              </a:buClr>
              <a:buSzPts val="8752"/>
              <a:buFont typeface="Arial"/>
              <a:buNone/>
            </a:pPr>
            <a:r>
              <a:rPr b="0" i="0" lang="en-US" sz="8752" u="none" cap="none" strike="noStrike">
                <a:solidFill>
                  <a:srgbClr val="2A2E3A"/>
                </a:solidFill>
                <a:latin typeface="Arial"/>
                <a:ea typeface="Arial"/>
                <a:cs typeface="Arial"/>
                <a:sym typeface="Arial"/>
              </a:rPr>
              <a:t>About Me</a:t>
            </a:r>
            <a:endParaRPr b="0" i="0" sz="1400" u="none" cap="none" strike="noStrike">
              <a:solidFill>
                <a:srgbClr val="000000"/>
              </a:solidFill>
              <a:latin typeface="Arial"/>
              <a:ea typeface="Arial"/>
              <a:cs typeface="Arial"/>
              <a:sym typeface="Arial"/>
            </a:endParaRPr>
          </a:p>
        </p:txBody>
      </p:sp>
      <p:sp>
        <p:nvSpPr>
          <p:cNvPr id="127" name="Google Shape;127;p4"/>
          <p:cNvSpPr txBox="1"/>
          <p:nvPr/>
        </p:nvSpPr>
        <p:spPr>
          <a:xfrm>
            <a:off x="219075" y="1890226"/>
            <a:ext cx="8199300" cy="7597800"/>
          </a:xfrm>
          <a:prstGeom prst="rect">
            <a:avLst/>
          </a:prstGeom>
          <a:noFill/>
          <a:ln>
            <a:noFill/>
          </a:ln>
        </p:spPr>
        <p:txBody>
          <a:bodyPr anchorCtr="0" anchor="t" bIns="0" lIns="0" spcFirstLastPara="1" rIns="0" wrap="square" tIns="0">
            <a:spAutoFit/>
          </a:bodyPr>
          <a:lstStyle/>
          <a:p>
            <a:pPr indent="0" lvl="0" marL="914400" marR="0" rtl="0" algn="just">
              <a:lnSpc>
                <a:spcPct val="14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2400" u="none" cap="none" strike="noStrike">
                <a:solidFill>
                  <a:srgbClr val="2A2E3A"/>
                </a:solidFill>
                <a:latin typeface="Arial"/>
                <a:ea typeface="Arial"/>
                <a:cs typeface="Arial"/>
                <a:sym typeface="Arial"/>
              </a:rPr>
              <a:t>Did Engineering in Electronics and communication from Mangalore University  and MS in Software from Manipal University</a:t>
            </a:r>
            <a:endParaRPr b="0" i="0" sz="2400" u="none" cap="none" strike="noStrike">
              <a:solidFill>
                <a:srgbClr val="000000"/>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2400" u="none" cap="none" strike="noStrike">
                <a:solidFill>
                  <a:srgbClr val="2A2E3A"/>
                </a:solidFill>
                <a:latin typeface="Arial"/>
                <a:ea typeface="Arial"/>
                <a:cs typeface="Arial"/>
                <a:sym typeface="Arial"/>
              </a:rPr>
              <a:t>Worked in IT for 18 Years in United Kingdom in the financial Markets</a:t>
            </a:r>
            <a:endParaRPr b="0" i="0" sz="2400" u="none" cap="none" strike="noStrike">
              <a:solidFill>
                <a:srgbClr val="000000"/>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2400" u="none" cap="none" strike="noStrike">
                <a:solidFill>
                  <a:srgbClr val="2A2E3A"/>
                </a:solidFill>
                <a:latin typeface="Arial"/>
                <a:ea typeface="Arial"/>
                <a:cs typeface="Arial"/>
                <a:sym typeface="Arial"/>
              </a:rPr>
              <a:t>Setup own business in Bio-Fuels in 2019 , and got recognised by various platforms</a:t>
            </a:r>
            <a:endParaRPr b="0" i="0" sz="2400" u="none" cap="none" strike="noStrike">
              <a:solidFill>
                <a:srgbClr val="000000"/>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2400" u="none" cap="none" strike="noStrike">
                <a:solidFill>
                  <a:srgbClr val="2A2E3A"/>
                </a:solidFill>
                <a:latin typeface="Arial"/>
                <a:ea typeface="Arial"/>
                <a:cs typeface="Arial"/>
                <a:sym typeface="Arial"/>
              </a:rPr>
              <a:t>Certified trader from ‘ Traders University UK’( Now Learn to trade) since last 12 years</a:t>
            </a:r>
            <a:endParaRPr b="0" i="0" sz="2400" u="none" cap="none" strike="noStrike">
              <a:solidFill>
                <a:srgbClr val="000000"/>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2400" u="none" cap="none" strike="noStrike">
                <a:solidFill>
                  <a:srgbClr val="2A2E3A"/>
                </a:solidFill>
                <a:latin typeface="Arial"/>
                <a:ea typeface="Arial"/>
                <a:cs typeface="Arial"/>
                <a:sym typeface="Arial"/>
              </a:rPr>
              <a:t>Helped more than 100 people to become financially independent .</a:t>
            </a:r>
            <a:endParaRPr b="0" i="0" sz="2400" u="none" cap="none" strike="noStrike">
              <a:solidFill>
                <a:srgbClr val="000000"/>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2400" u="none" cap="none" strike="noStrike">
                <a:solidFill>
                  <a:srgbClr val="2A2E3A"/>
                </a:solidFill>
                <a:latin typeface="Arial"/>
                <a:ea typeface="Arial"/>
                <a:cs typeface="Arial"/>
                <a:sym typeface="Arial"/>
              </a:rPr>
              <a:t> Trained 500+ people about stock market and cryptos  </a:t>
            </a:r>
            <a:endParaRPr b="0" i="0" sz="2400" u="none" cap="none" strike="noStrike">
              <a:solidFill>
                <a:srgbClr val="000000"/>
              </a:solidFill>
              <a:latin typeface="Arial"/>
              <a:ea typeface="Arial"/>
              <a:cs typeface="Arial"/>
              <a:sym typeface="Arial"/>
            </a:endParaRPr>
          </a:p>
        </p:txBody>
      </p:sp>
      <p:sp>
        <p:nvSpPr>
          <p:cNvPr id="128" name="Google Shape;128;p4"/>
          <p:cNvSpPr/>
          <p:nvPr/>
        </p:nvSpPr>
        <p:spPr>
          <a:xfrm>
            <a:off x="16499260" y="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557" name="Shape 557"/>
        <p:cNvGrpSpPr/>
        <p:nvPr/>
      </p:nvGrpSpPr>
      <p:grpSpPr>
        <a:xfrm>
          <a:off x="0" y="0"/>
          <a:ext cx="0" cy="0"/>
          <a:chOff x="0" y="0"/>
          <a:chExt cx="0" cy="0"/>
        </a:xfrm>
      </p:grpSpPr>
      <p:sp>
        <p:nvSpPr>
          <p:cNvPr id="558" name="Google Shape;558;p39"/>
          <p:cNvSpPr/>
          <p:nvPr/>
        </p:nvSpPr>
        <p:spPr>
          <a:xfrm>
            <a:off x="1709378" y="1681171"/>
            <a:ext cx="14869244" cy="8605829"/>
          </a:xfrm>
          <a:custGeom>
            <a:rect b="b" l="l" r="r" t="t"/>
            <a:pathLst>
              <a:path extrusionOk="0" h="8605829" w="14869244">
                <a:moveTo>
                  <a:pt x="0" y="0"/>
                </a:moveTo>
                <a:lnTo>
                  <a:pt x="14869244" y="0"/>
                </a:lnTo>
                <a:lnTo>
                  <a:pt x="14869244" y="8605829"/>
                </a:lnTo>
                <a:lnTo>
                  <a:pt x="0" y="8605829"/>
                </a:lnTo>
                <a:lnTo>
                  <a:pt x="0" y="0"/>
                </a:lnTo>
                <a:close/>
              </a:path>
            </a:pathLst>
          </a:custGeom>
          <a:blipFill rotWithShape="1">
            <a:blip r:embed="rId3">
              <a:alphaModFix/>
            </a:blip>
            <a:stretch>
              <a:fillRect b="0" l="0" r="0" t="0"/>
            </a:stretch>
          </a:blipFill>
          <a:ln>
            <a:noFill/>
          </a:ln>
        </p:spPr>
      </p:sp>
      <p:sp>
        <p:nvSpPr>
          <p:cNvPr id="559" name="Google Shape;559;p39"/>
          <p:cNvSpPr txBox="1"/>
          <p:nvPr/>
        </p:nvSpPr>
        <p:spPr>
          <a:xfrm>
            <a:off x="4838730" y="-171450"/>
            <a:ext cx="8610540"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9200"/>
              <a:buFont typeface="Arial"/>
              <a:buNone/>
            </a:pPr>
            <a:r>
              <a:rPr b="0" i="0" lang="en-US" sz="9200" u="none" cap="none" strike="noStrike">
                <a:solidFill>
                  <a:srgbClr val="FFFFFF"/>
                </a:solidFill>
                <a:latin typeface="Arial"/>
                <a:ea typeface="Arial"/>
                <a:cs typeface="Arial"/>
                <a:sym typeface="Arial"/>
              </a:rPr>
              <a:t>Story of a Frog </a:t>
            </a:r>
            <a:endParaRPr b="0" i="0" sz="1400" u="none" cap="none" strike="noStrike">
              <a:solidFill>
                <a:srgbClr val="000000"/>
              </a:solidFill>
              <a:latin typeface="Arial"/>
              <a:ea typeface="Arial"/>
              <a:cs typeface="Arial"/>
              <a:sym typeface="Arial"/>
            </a:endParaRPr>
          </a:p>
        </p:txBody>
      </p:sp>
      <p:sp>
        <p:nvSpPr>
          <p:cNvPr id="560" name="Google Shape;560;p39"/>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564" name="Shape 564"/>
        <p:cNvGrpSpPr/>
        <p:nvPr/>
      </p:nvGrpSpPr>
      <p:grpSpPr>
        <a:xfrm>
          <a:off x="0" y="0"/>
          <a:ext cx="0" cy="0"/>
          <a:chOff x="0" y="0"/>
          <a:chExt cx="0" cy="0"/>
        </a:xfrm>
      </p:grpSpPr>
      <p:sp>
        <p:nvSpPr>
          <p:cNvPr id="565" name="Google Shape;565;p40"/>
          <p:cNvSpPr txBox="1"/>
          <p:nvPr/>
        </p:nvSpPr>
        <p:spPr>
          <a:xfrm>
            <a:off x="0" y="2645728"/>
            <a:ext cx="18288000" cy="482409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9200"/>
              <a:buFont typeface="Arial"/>
              <a:buNone/>
            </a:pPr>
            <a:r>
              <a:rPr b="0" i="0" lang="en-US" sz="9200" u="none" cap="none" strike="noStrike">
                <a:solidFill>
                  <a:srgbClr val="FFFFFF"/>
                </a:solidFill>
                <a:latin typeface="Arial"/>
                <a:ea typeface="Arial"/>
                <a:cs typeface="Arial"/>
                <a:sym typeface="Arial"/>
              </a:rPr>
              <a:t>WEALTH IS THE ABILITY TO FULLY EXPERIENCE LIFE.</a:t>
            </a:r>
            <a:endParaRPr b="0" i="0" sz="1400" u="none" cap="none" strike="noStrike">
              <a:solidFill>
                <a:srgbClr val="000000"/>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9200"/>
              <a:buFont typeface="Arial"/>
              <a:buNone/>
            </a:pPr>
            <a:r>
              <a:t/>
            </a:r>
            <a:endParaRPr b="0" i="0" sz="9200" u="none" cap="none" strike="noStrike">
              <a:solidFill>
                <a:srgbClr val="FFFFFF"/>
              </a:solidFill>
              <a:latin typeface="Arial"/>
              <a:ea typeface="Arial"/>
              <a:cs typeface="Arial"/>
              <a:sym typeface="Arial"/>
            </a:endParaRPr>
          </a:p>
        </p:txBody>
      </p:sp>
      <p:sp>
        <p:nvSpPr>
          <p:cNvPr id="566" name="Google Shape;566;p40"/>
          <p:cNvSpPr txBox="1"/>
          <p:nvPr/>
        </p:nvSpPr>
        <p:spPr>
          <a:xfrm>
            <a:off x="12691319" y="5995631"/>
            <a:ext cx="4567981" cy="118046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FFFFFF"/>
                </a:solidFill>
                <a:latin typeface="Arial"/>
                <a:ea typeface="Arial"/>
                <a:cs typeface="Arial"/>
                <a:sym typeface="Arial"/>
              </a:rPr>
              <a:t>-Henry David Thoreau</a:t>
            </a:r>
            <a:endParaRPr b="0" i="0" sz="1400" u="none" cap="none" strike="noStrike">
              <a:solidFill>
                <a:srgbClr val="000000"/>
              </a:solidFill>
              <a:latin typeface="Arial"/>
              <a:ea typeface="Arial"/>
              <a:cs typeface="Arial"/>
              <a:sym typeface="Arial"/>
            </a:endParaRPr>
          </a:p>
          <a:p>
            <a:pPr indent="0" lvl="0" marL="0" marR="0" rtl="0" algn="ctr">
              <a:lnSpc>
                <a:spcPct val="140011"/>
              </a:lnSpc>
              <a:spcBef>
                <a:spcPts val="0"/>
              </a:spcBef>
              <a:spcAft>
                <a:spcPts val="0"/>
              </a:spcAft>
              <a:buClr>
                <a:srgbClr val="000000"/>
              </a:buClr>
              <a:buSzPts val="3399"/>
              <a:buFont typeface="Arial"/>
              <a:buNone/>
            </a:pPr>
            <a:r>
              <a:t/>
            </a:r>
            <a:endParaRPr b="0" i="0" sz="3399" u="none" cap="none" strike="noStrike">
              <a:solidFill>
                <a:srgbClr val="FFFFFF"/>
              </a:solidFill>
              <a:latin typeface="Arial"/>
              <a:ea typeface="Arial"/>
              <a:cs typeface="Arial"/>
              <a:sym typeface="Arial"/>
            </a:endParaRPr>
          </a:p>
        </p:txBody>
      </p:sp>
      <p:sp>
        <p:nvSpPr>
          <p:cNvPr id="567" name="Google Shape;567;p40"/>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571" name="Shape 571"/>
        <p:cNvGrpSpPr/>
        <p:nvPr/>
      </p:nvGrpSpPr>
      <p:grpSpPr>
        <a:xfrm>
          <a:off x="0" y="0"/>
          <a:ext cx="0" cy="0"/>
          <a:chOff x="0" y="0"/>
          <a:chExt cx="0" cy="0"/>
        </a:xfrm>
      </p:grpSpPr>
      <p:sp>
        <p:nvSpPr>
          <p:cNvPr id="572" name="Google Shape;572;p41"/>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pic>
        <p:nvPicPr>
          <p:cNvPr descr="What % of the India population invests in the stock market? - Quora" id="573" name="Google Shape;573;p41"/>
          <p:cNvPicPr preferRelativeResize="0"/>
          <p:nvPr/>
        </p:nvPicPr>
        <p:blipFill rotWithShape="1">
          <a:blip r:embed="rId4">
            <a:alphaModFix/>
          </a:blip>
          <a:srcRect b="0" l="0" r="0" t="0"/>
          <a:stretch/>
        </p:blipFill>
        <p:spPr>
          <a:xfrm>
            <a:off x="1066800" y="2171700"/>
            <a:ext cx="8213024" cy="4252925"/>
          </a:xfrm>
          <a:prstGeom prst="rect">
            <a:avLst/>
          </a:prstGeom>
          <a:noFill/>
          <a:ln>
            <a:noFill/>
          </a:ln>
        </p:spPr>
      </p:pic>
      <p:sp>
        <p:nvSpPr>
          <p:cNvPr id="574" name="Google Shape;574;p41"/>
          <p:cNvSpPr/>
          <p:nvPr/>
        </p:nvSpPr>
        <p:spPr>
          <a:xfrm>
            <a:off x="9946975" y="890975"/>
            <a:ext cx="7424700" cy="7876500"/>
          </a:xfrm>
          <a:prstGeom prst="rect">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highlight>
                  <a:srgbClr val="FFFFFF"/>
                </a:highlight>
                <a:latin typeface="Poppins"/>
                <a:ea typeface="Poppins"/>
                <a:cs typeface="Poppins"/>
                <a:sym typeface="Poppins"/>
              </a:rPr>
              <a:t>Preference towards physical assets like land, gold etc</a:t>
            </a:r>
            <a:endParaRPr b="1" i="0" sz="1800" u="none" cap="none" strike="noStrike">
              <a:solidFill>
                <a:schemeClr val="accent2"/>
              </a:solidFill>
              <a:highlight>
                <a:srgbClr val="FFFFFF"/>
              </a:highlight>
              <a:latin typeface="Poppins"/>
              <a:ea typeface="Poppins"/>
              <a:cs typeface="Poppins"/>
              <a:sym typeface="Poppins"/>
            </a:endParaRPr>
          </a:p>
          <a:p>
            <a:pPr indent="-285750" lvl="0" marL="285750" marR="0" rtl="0" algn="l">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highlight>
                  <a:srgbClr val="FFFFFF"/>
                </a:highlight>
                <a:latin typeface="Poppins"/>
                <a:ea typeface="Poppins"/>
                <a:cs typeface="Poppins"/>
                <a:sym typeface="Poppins"/>
              </a:rPr>
              <a:t>Unwillingness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highlight>
                  <a:srgbClr val="FFFFFF"/>
                </a:highlight>
                <a:latin typeface="Poppins"/>
                <a:ea typeface="Poppins"/>
                <a:cs typeface="Poppins"/>
                <a:sym typeface="Poppins"/>
              </a:rPr>
              <a:t>Lack of capital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highlight>
                  <a:srgbClr val="FFFFFF"/>
                </a:highlight>
                <a:latin typeface="Poppins"/>
                <a:ea typeface="Poppins"/>
                <a:cs typeface="Poppins"/>
                <a:sym typeface="Poppins"/>
              </a:rPr>
              <a:t>No proper courses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highlight>
                  <a:srgbClr val="FFFFFF"/>
                </a:highlight>
                <a:latin typeface="Poppins"/>
                <a:ea typeface="Poppins"/>
                <a:cs typeface="Poppins"/>
                <a:sym typeface="Poppins"/>
              </a:rPr>
              <a:t>Lack of knowledge/guidance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highlight>
                  <a:srgbClr val="FFFFFF"/>
                </a:highlight>
                <a:latin typeface="Poppins"/>
                <a:ea typeface="Poppins"/>
                <a:cs typeface="Poppins"/>
                <a:sym typeface="Poppins"/>
              </a:rPr>
              <a:t>Not willing to take the risk</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highlight>
                  <a:srgbClr val="FFFFFF"/>
                </a:highlight>
                <a:latin typeface="Poppins"/>
                <a:ea typeface="Poppins"/>
                <a:cs typeface="Poppins"/>
                <a:sym typeface="Poppins"/>
              </a:rPr>
              <a:t> Common Investing myths in India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highlight>
                  <a:srgbClr val="FFFFFF"/>
                </a:highlight>
                <a:latin typeface="Poppins"/>
                <a:ea typeface="Poppins"/>
                <a:cs typeface="Poppins"/>
                <a:sym typeface="Poppins"/>
              </a:rPr>
              <a:t>Lack of awareness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highlight>
                  <a:srgbClr val="FFFFFF"/>
                </a:highlight>
                <a:latin typeface="Poppins"/>
                <a:ea typeface="Poppins"/>
                <a:cs typeface="Poppins"/>
                <a:sym typeface="Poppins"/>
              </a:rPr>
              <a:t>No security in exchanges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2"/>
                </a:solidFill>
                <a:highlight>
                  <a:srgbClr val="FFFFFF"/>
                </a:highlight>
                <a:latin typeface="Poppins"/>
                <a:ea typeface="Poppins"/>
                <a:cs typeface="Poppins"/>
                <a:sym typeface="Poppins"/>
              </a:rPr>
              <a:t>Why People lose money in stocks</a:t>
            </a:r>
            <a:endParaRPr b="0" i="0" sz="1800" u="none" cap="none" strike="noStrike">
              <a:solidFill>
                <a:schemeClr val="accent2"/>
              </a:solidFill>
              <a:highlight>
                <a:srgbClr val="FFFFFF"/>
              </a:highlight>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highlight>
                <a:srgbClr val="FFFFFF"/>
              </a:highlight>
              <a:latin typeface="Poppins"/>
              <a:ea typeface="Poppins"/>
              <a:cs typeface="Poppins"/>
              <a:sym typeface="Poppins"/>
            </a:endParaRPr>
          </a:p>
          <a:p>
            <a:pPr indent="-114300" lvl="0" marL="0" marR="0" rtl="0" algn="l">
              <a:lnSpc>
                <a:spcPct val="100000"/>
              </a:lnSpc>
              <a:spcBef>
                <a:spcPts val="0"/>
              </a:spcBef>
              <a:spcAft>
                <a:spcPts val="0"/>
              </a:spcAft>
              <a:buClr>
                <a:srgbClr val="444444"/>
              </a:buClr>
              <a:buSzPts val="1800"/>
              <a:buFont typeface="Arial"/>
              <a:buChar char="•"/>
            </a:pPr>
            <a:r>
              <a:rPr b="0" i="0" lang="en-US" sz="1800" u="sng" cap="none" strike="noStrike">
                <a:solidFill>
                  <a:srgbClr val="444444"/>
                </a:solidFill>
                <a:highlight>
                  <a:srgbClr val="F9F9F9"/>
                </a:highlight>
                <a:latin typeface="Poppins"/>
                <a:ea typeface="Poppins"/>
                <a:cs typeface="Poppins"/>
                <a:sym typeface="Poppins"/>
                <a:hlinkClick r:id="rId5">
                  <a:extLst>
                    <a:ext uri="{A12FA001-AC4F-418D-AE19-62706E023703}">
                      <ahyp:hlinkClr val="tx"/>
                    </a:ext>
                  </a:extLst>
                </a:hlinkClick>
              </a:rPr>
              <a:t>1. Investing Based on ‘FREE TIPS’ &amp; Not Doing Proper Research</a:t>
            </a:r>
            <a:endParaRPr b="0" i="0" sz="1800" u="none" cap="none" strike="noStrike">
              <a:solidFill>
                <a:srgbClr val="666666"/>
              </a:solidFill>
              <a:highlight>
                <a:srgbClr val="F9F9F9"/>
              </a:highlight>
              <a:latin typeface="Poppins"/>
              <a:ea typeface="Poppins"/>
              <a:cs typeface="Poppins"/>
              <a:sym typeface="Poppins"/>
            </a:endParaRPr>
          </a:p>
          <a:p>
            <a:pPr indent="-114300" lvl="0" marL="0" marR="0" rtl="0" algn="l">
              <a:lnSpc>
                <a:spcPct val="100000"/>
              </a:lnSpc>
              <a:spcBef>
                <a:spcPts val="0"/>
              </a:spcBef>
              <a:spcAft>
                <a:spcPts val="0"/>
              </a:spcAft>
              <a:buClr>
                <a:srgbClr val="444444"/>
              </a:buClr>
              <a:buSzPts val="1800"/>
              <a:buFont typeface="Arial"/>
              <a:buChar char="•"/>
            </a:pPr>
            <a:r>
              <a:rPr b="0" i="0" lang="en-US" sz="1800" u="sng" cap="none" strike="noStrike">
                <a:solidFill>
                  <a:srgbClr val="444444"/>
                </a:solidFill>
                <a:highlight>
                  <a:srgbClr val="F9F9F9"/>
                </a:highlight>
                <a:latin typeface="Poppins"/>
                <a:ea typeface="Poppins"/>
                <a:cs typeface="Poppins"/>
                <a:sym typeface="Poppins"/>
                <a:hlinkClick r:id="rId6">
                  <a:extLst>
                    <a:ext uri="{A12FA001-AC4F-418D-AE19-62706E023703}">
                      <ahyp:hlinkClr val="tx"/>
                    </a:ext>
                  </a:extLst>
                </a:hlinkClick>
              </a:rPr>
              <a:t>2. Trying to Make Money Quickly</a:t>
            </a:r>
            <a:endParaRPr b="0" i="0" sz="1800" u="none" cap="none" strike="noStrike">
              <a:solidFill>
                <a:srgbClr val="666666"/>
              </a:solidFill>
              <a:highlight>
                <a:srgbClr val="F9F9F9"/>
              </a:highlight>
              <a:latin typeface="Poppins"/>
              <a:ea typeface="Poppins"/>
              <a:cs typeface="Poppins"/>
              <a:sym typeface="Poppins"/>
            </a:endParaRPr>
          </a:p>
          <a:p>
            <a:pPr indent="-114300" lvl="0" marL="0" marR="0" rtl="0" algn="l">
              <a:lnSpc>
                <a:spcPct val="100000"/>
              </a:lnSpc>
              <a:spcBef>
                <a:spcPts val="0"/>
              </a:spcBef>
              <a:spcAft>
                <a:spcPts val="0"/>
              </a:spcAft>
              <a:buClr>
                <a:srgbClr val="444444"/>
              </a:buClr>
              <a:buSzPts val="1800"/>
              <a:buFont typeface="Arial"/>
              <a:buChar char="•"/>
            </a:pPr>
            <a:r>
              <a:rPr b="0" i="0" lang="en-US" sz="1800" u="sng" cap="none" strike="noStrike">
                <a:solidFill>
                  <a:srgbClr val="444444"/>
                </a:solidFill>
                <a:highlight>
                  <a:srgbClr val="F9F9F9"/>
                </a:highlight>
                <a:latin typeface="Poppins"/>
                <a:ea typeface="Poppins"/>
                <a:cs typeface="Poppins"/>
                <a:sym typeface="Poppins"/>
                <a:hlinkClick r:id="rId7">
                  <a:extLst>
                    <a:ext uri="{A12FA001-AC4F-418D-AE19-62706E023703}">
                      <ahyp:hlinkClr val="tx"/>
                    </a:ext>
                  </a:extLst>
                </a:hlinkClick>
              </a:rPr>
              <a:t>3. Sudden Overexposure to Market</a:t>
            </a:r>
            <a:endParaRPr b="0" i="0" sz="1800" u="none" cap="none" strike="noStrike">
              <a:solidFill>
                <a:srgbClr val="666666"/>
              </a:solidFill>
              <a:highlight>
                <a:srgbClr val="F9F9F9"/>
              </a:highlight>
              <a:latin typeface="Poppins"/>
              <a:ea typeface="Poppins"/>
              <a:cs typeface="Poppins"/>
              <a:sym typeface="Poppins"/>
            </a:endParaRPr>
          </a:p>
          <a:p>
            <a:pPr indent="-114300" lvl="0" marL="0" marR="0" rtl="0" algn="l">
              <a:lnSpc>
                <a:spcPct val="100000"/>
              </a:lnSpc>
              <a:spcBef>
                <a:spcPts val="0"/>
              </a:spcBef>
              <a:spcAft>
                <a:spcPts val="0"/>
              </a:spcAft>
              <a:buClr>
                <a:srgbClr val="444444"/>
              </a:buClr>
              <a:buSzPts val="1800"/>
              <a:buFont typeface="Arial"/>
              <a:buChar char="•"/>
            </a:pPr>
            <a:r>
              <a:rPr b="0" i="0" lang="en-US" sz="1800" u="sng" cap="none" strike="noStrike">
                <a:solidFill>
                  <a:srgbClr val="444444"/>
                </a:solidFill>
                <a:highlight>
                  <a:srgbClr val="F9F9F9"/>
                </a:highlight>
                <a:latin typeface="Poppins"/>
                <a:ea typeface="Poppins"/>
                <a:cs typeface="Poppins"/>
                <a:sym typeface="Poppins"/>
                <a:hlinkClick r:id="rId8">
                  <a:extLst>
                    <a:ext uri="{A12FA001-AC4F-418D-AE19-62706E023703}">
                      <ahyp:hlinkClr val="tx"/>
                    </a:ext>
                  </a:extLst>
                </a:hlinkClick>
              </a:rPr>
              <a:t>4. Holding onto Losses while Booking Profits Early</a:t>
            </a:r>
            <a:endParaRPr b="0" i="0" sz="1800" u="none" cap="none" strike="noStrike">
              <a:solidFill>
                <a:srgbClr val="666666"/>
              </a:solidFill>
              <a:highlight>
                <a:srgbClr val="F9F9F9"/>
              </a:highlight>
              <a:latin typeface="Poppins"/>
              <a:ea typeface="Poppins"/>
              <a:cs typeface="Poppins"/>
              <a:sym typeface="Poppins"/>
            </a:endParaRPr>
          </a:p>
          <a:p>
            <a:pPr indent="-114300" lvl="0" marL="0" marR="0" rtl="0" algn="l">
              <a:lnSpc>
                <a:spcPct val="100000"/>
              </a:lnSpc>
              <a:spcBef>
                <a:spcPts val="0"/>
              </a:spcBef>
              <a:spcAft>
                <a:spcPts val="0"/>
              </a:spcAft>
              <a:buClr>
                <a:srgbClr val="444444"/>
              </a:buClr>
              <a:buSzPts val="1800"/>
              <a:buFont typeface="Arial"/>
              <a:buChar char="•"/>
            </a:pPr>
            <a:r>
              <a:rPr b="0" i="0" lang="en-US" sz="1800" u="sng" cap="none" strike="noStrike">
                <a:solidFill>
                  <a:srgbClr val="444444"/>
                </a:solidFill>
                <a:highlight>
                  <a:srgbClr val="F9F9F9"/>
                </a:highlight>
                <a:latin typeface="Poppins"/>
                <a:ea typeface="Poppins"/>
                <a:cs typeface="Poppins"/>
                <a:sym typeface="Poppins"/>
                <a:hlinkClick r:id="rId9">
                  <a:extLst>
                    <a:ext uri="{A12FA001-AC4F-418D-AE19-62706E023703}">
                      <ahyp:hlinkClr val="tx"/>
                    </a:ext>
                  </a:extLst>
                </a:hlinkClick>
              </a:rPr>
              <a:t>5. Lack of patience</a:t>
            </a:r>
            <a:endParaRPr b="0" i="0" sz="1800" u="none" cap="none" strike="noStrike">
              <a:solidFill>
                <a:srgbClr val="666666"/>
              </a:solidFill>
              <a:highlight>
                <a:srgbClr val="F9F9F9"/>
              </a:highlight>
              <a:latin typeface="Poppins"/>
              <a:ea typeface="Poppins"/>
              <a:cs typeface="Poppins"/>
              <a:sym typeface="Poppins"/>
            </a:endParaRPr>
          </a:p>
          <a:p>
            <a:pPr indent="-114300" lvl="0" marL="0" marR="0" rtl="0" algn="l">
              <a:lnSpc>
                <a:spcPct val="100000"/>
              </a:lnSpc>
              <a:spcBef>
                <a:spcPts val="0"/>
              </a:spcBef>
              <a:spcAft>
                <a:spcPts val="0"/>
              </a:spcAft>
              <a:buClr>
                <a:srgbClr val="444444"/>
              </a:buClr>
              <a:buSzPts val="1800"/>
              <a:buFont typeface="Arial"/>
              <a:buChar char="•"/>
            </a:pPr>
            <a:r>
              <a:rPr b="0" i="0" lang="en-US" sz="1800" u="sng" cap="none" strike="noStrike">
                <a:solidFill>
                  <a:srgbClr val="444444"/>
                </a:solidFill>
                <a:highlight>
                  <a:srgbClr val="F9F9F9"/>
                </a:highlight>
                <a:latin typeface="Poppins"/>
                <a:ea typeface="Poppins"/>
                <a:cs typeface="Poppins"/>
                <a:sym typeface="Poppins"/>
                <a:hlinkClick r:id="rId10">
                  <a:extLst>
                    <a:ext uri="{A12FA001-AC4F-418D-AE19-62706E023703}">
                      <ahyp:hlinkClr val="tx"/>
                    </a:ext>
                  </a:extLst>
                </a:hlinkClick>
              </a:rPr>
              <a:t>6. Blindly Following the Crowd.</a:t>
            </a:r>
            <a:endParaRPr b="0" i="0" sz="1800" u="none" cap="none" strike="noStrike">
              <a:solidFill>
                <a:srgbClr val="666666"/>
              </a:solidFill>
              <a:highlight>
                <a:srgbClr val="F9F9F9"/>
              </a:highlight>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highlight>
                <a:srgbClr val="FFFFFF"/>
              </a:highlight>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Poppins"/>
              <a:ea typeface="Poppins"/>
              <a:cs typeface="Poppins"/>
              <a:sym typeface="Poppi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578" name="Shape 578"/>
        <p:cNvGrpSpPr/>
        <p:nvPr/>
      </p:nvGrpSpPr>
      <p:grpSpPr>
        <a:xfrm>
          <a:off x="0" y="0"/>
          <a:ext cx="0" cy="0"/>
          <a:chOff x="0" y="0"/>
          <a:chExt cx="0" cy="0"/>
        </a:xfrm>
      </p:grpSpPr>
      <p:sp>
        <p:nvSpPr>
          <p:cNvPr id="579" name="Google Shape;579;g27049a70411_0_0"/>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pic>
        <p:nvPicPr>
          <p:cNvPr id="580" name="Google Shape;580;g27049a70411_0_0"/>
          <p:cNvPicPr preferRelativeResize="0"/>
          <p:nvPr/>
        </p:nvPicPr>
        <p:blipFill rotWithShape="1">
          <a:blip r:embed="rId4">
            <a:alphaModFix/>
          </a:blip>
          <a:srcRect b="0" l="0" r="0" t="0"/>
          <a:stretch/>
        </p:blipFill>
        <p:spPr>
          <a:xfrm>
            <a:off x="1035282" y="2436964"/>
            <a:ext cx="7238563" cy="5568797"/>
          </a:xfrm>
          <a:prstGeom prst="rect">
            <a:avLst/>
          </a:prstGeom>
          <a:noFill/>
          <a:ln>
            <a:noFill/>
          </a:ln>
        </p:spPr>
      </p:pic>
      <p:pic>
        <p:nvPicPr>
          <p:cNvPr id="581" name="Google Shape;581;g27049a70411_0_0"/>
          <p:cNvPicPr preferRelativeResize="0"/>
          <p:nvPr/>
        </p:nvPicPr>
        <p:blipFill rotWithShape="1">
          <a:blip r:embed="rId5">
            <a:alphaModFix/>
          </a:blip>
          <a:srcRect b="0" l="0" r="0" t="0"/>
          <a:stretch/>
        </p:blipFill>
        <p:spPr>
          <a:xfrm>
            <a:off x="10014157" y="2446044"/>
            <a:ext cx="5734050" cy="55687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graphicFrame>
        <p:nvGraphicFramePr>
          <p:cNvPr id="586" name="Google Shape;586;p42"/>
          <p:cNvGraphicFramePr/>
          <p:nvPr/>
        </p:nvGraphicFramePr>
        <p:xfrm>
          <a:off x="0" y="0"/>
          <a:ext cx="3000000" cy="3000000"/>
        </p:xfrm>
        <a:graphic>
          <a:graphicData uri="http://schemas.openxmlformats.org/drawingml/2006/table">
            <a:tbl>
              <a:tblPr bandRow="1" firstRow="1">
                <a:noFill/>
                <a:tableStyleId>{5AF3F497-024B-4817-A2B1-20C5DF714361}</a:tableStyleId>
              </a:tblPr>
              <a:tblGrid>
                <a:gridCol w="15087600"/>
                <a:gridCol w="3200400"/>
              </a:tblGrid>
              <a:tr h="102870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t>                                           Coaching Offer</a:t>
                      </a:r>
                      <a:endParaRPr sz="40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t>      Value</a:t>
                      </a:r>
                      <a:endParaRPr sz="4000" u="none" cap="none" strike="noStrike"/>
                    </a:p>
                  </a:txBody>
                  <a:tcPr marT="45725" marB="45725" marR="91450" marL="91450"/>
                </a:tc>
              </a:tr>
              <a:tr h="1028700">
                <a:tc>
                  <a:txBody>
                    <a:bodyPr/>
                    <a:lstStyle/>
                    <a:p>
                      <a:pPr indent="0" lvl="0" marL="0" marR="0" rtl="0" algn="l">
                        <a:lnSpc>
                          <a:spcPct val="100000"/>
                        </a:lnSpc>
                        <a:spcBef>
                          <a:spcPts val="0"/>
                        </a:spcBef>
                        <a:spcAft>
                          <a:spcPts val="0"/>
                        </a:spcAft>
                        <a:buClr>
                          <a:srgbClr val="000000"/>
                        </a:buClr>
                        <a:buSzPts val="3600"/>
                        <a:buFont typeface="Arial"/>
                        <a:buNone/>
                      </a:pPr>
                      <a:r>
                        <a:rPr lang="en-US" sz="3600" u="none" cap="none" strike="noStrike">
                          <a:solidFill>
                            <a:schemeClr val="dk1"/>
                          </a:solidFill>
                          <a:latin typeface="Arial"/>
                          <a:ea typeface="Arial"/>
                          <a:cs typeface="Arial"/>
                          <a:sym typeface="Arial"/>
                        </a:rPr>
                        <a:t>    </a:t>
                      </a:r>
                      <a:endParaRPr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0"/>
                        <a:buFont typeface="Arial"/>
                        <a:buNone/>
                      </a:pPr>
                      <a:r>
                        <a:rPr lang="en-US" sz="4000" u="none" cap="none" strike="noStrike">
                          <a:latin typeface="Arial"/>
                          <a:ea typeface="Arial"/>
                          <a:cs typeface="Arial"/>
                          <a:sym typeface="Arial"/>
                        </a:rPr>
                        <a:t>    5 Days personal mentoring in live market </a:t>
                      </a:r>
                      <a:endParaRPr sz="4000" u="none" cap="none" strike="noStrike"/>
                    </a:p>
                    <a:p>
                      <a:pPr indent="0" lvl="0" marL="0" marR="0" rtl="0" algn="l">
                        <a:lnSpc>
                          <a:spcPct val="100000"/>
                        </a:lnSpc>
                        <a:spcBef>
                          <a:spcPts val="0"/>
                        </a:spcBef>
                        <a:spcAft>
                          <a:spcPts val="0"/>
                        </a:spcAft>
                        <a:buClr>
                          <a:srgbClr val="000000"/>
                        </a:buClr>
                        <a:buSzPts val="3600"/>
                        <a:buFont typeface="Arial"/>
                        <a:buNone/>
                      </a:pPr>
                      <a:r>
                        <a:t/>
                      </a:r>
                      <a:endParaRPr sz="36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 </a:t>
                      </a:r>
                      <a:r>
                        <a:rPr lang="en-US" sz="4000" u="none" cap="none" strike="noStrike">
                          <a:latin typeface="Arial"/>
                          <a:ea typeface="Arial"/>
                          <a:cs typeface="Arial"/>
                          <a:sym typeface="Arial"/>
                        </a:rPr>
                        <a:t>20</a:t>
                      </a:r>
                      <a:r>
                        <a:rPr lang="en-US" sz="4000" u="none" cap="none" strike="noStrike">
                          <a:solidFill>
                            <a:schemeClr val="dk1"/>
                          </a:solidFill>
                          <a:latin typeface="Arial"/>
                          <a:ea typeface="Arial"/>
                          <a:cs typeface="Arial"/>
                          <a:sym typeface="Arial"/>
                        </a:rPr>
                        <a:t>,000</a:t>
                      </a:r>
                      <a:endParaRPr sz="4000" u="none" cap="none" strike="noStrike">
                        <a:solidFill>
                          <a:schemeClr val="dk1"/>
                        </a:solidFill>
                      </a:endParaRPr>
                    </a:p>
                    <a:p>
                      <a:pPr indent="0" lvl="0" marL="0" marR="0" rtl="0" algn="l">
                        <a:lnSpc>
                          <a:spcPct val="100000"/>
                        </a:lnSpc>
                        <a:spcBef>
                          <a:spcPts val="0"/>
                        </a:spcBef>
                        <a:spcAft>
                          <a:spcPts val="0"/>
                        </a:spcAft>
                        <a:buClr>
                          <a:srgbClr val="000000"/>
                        </a:buClr>
                        <a:buSzPts val="4000"/>
                        <a:buFont typeface="Arial"/>
                        <a:buNone/>
                      </a:pPr>
                      <a:r>
                        <a:rPr lang="en-US" sz="4000" u="none" cap="none" strike="noStrike"/>
                        <a:t> </a:t>
                      </a:r>
                      <a:endParaRPr sz="4000" u="none" cap="none" strike="noStrike"/>
                    </a:p>
                  </a:txBody>
                  <a:tcPr marT="45725" marB="45725" marR="91450" marL="91450"/>
                </a:tc>
              </a:tr>
              <a:tr h="105155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    </a:t>
                      </a:r>
                      <a:r>
                        <a:rPr lang="en-US" sz="3600" u="none" cap="none" strike="noStrike">
                          <a:latin typeface="Arial"/>
                          <a:ea typeface="Arial"/>
                          <a:cs typeface="Arial"/>
                          <a:sym typeface="Arial"/>
                        </a:rPr>
                        <a:t>3 Days in person coaching on  graphs and tools </a:t>
                      </a:r>
                      <a:endParaRPr sz="40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 </a:t>
                      </a:r>
                      <a:r>
                        <a:rPr lang="en-US" sz="4000" u="none" cap="none" strike="noStrike">
                          <a:latin typeface="Arial"/>
                          <a:ea typeface="Arial"/>
                          <a:cs typeface="Arial"/>
                          <a:sym typeface="Arial"/>
                        </a:rPr>
                        <a:t>15</a:t>
                      </a:r>
                      <a:r>
                        <a:rPr lang="en-US" sz="4000" u="none" cap="none" strike="noStrike">
                          <a:solidFill>
                            <a:schemeClr val="dk1"/>
                          </a:solidFill>
                          <a:latin typeface="Arial"/>
                          <a:ea typeface="Arial"/>
                          <a:cs typeface="Arial"/>
                          <a:sym typeface="Arial"/>
                        </a:rPr>
                        <a:t>,000</a:t>
                      </a:r>
                      <a:endParaRPr sz="4000" u="none" cap="none" strike="noStrike">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102870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latin typeface="Arial"/>
                          <a:ea typeface="Arial"/>
                          <a:cs typeface="Arial"/>
                          <a:sym typeface="Arial"/>
                        </a:rPr>
                        <a:t>    2 days in person coaching on identifying triggers </a:t>
                      </a:r>
                      <a:endParaRPr sz="4000" u="none" cap="none" strike="noStrike"/>
                    </a:p>
                    <a:p>
                      <a:pPr indent="0" lvl="0" marL="0" marR="0" rtl="0" algn="l">
                        <a:lnSpc>
                          <a:spcPct val="100000"/>
                        </a:lnSpc>
                        <a:spcBef>
                          <a:spcPts val="0"/>
                        </a:spcBef>
                        <a:spcAft>
                          <a:spcPts val="0"/>
                        </a:spcAft>
                        <a:buClr>
                          <a:srgbClr val="000000"/>
                        </a:buClr>
                        <a:buSzPts val="4000"/>
                        <a:buFont typeface="Arial"/>
                        <a:buNone/>
                      </a:pPr>
                      <a:r>
                        <a:t/>
                      </a:r>
                      <a:endParaRPr sz="40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 10,000</a:t>
                      </a:r>
                      <a:endParaRPr sz="4000" u="none" cap="none" strike="noStrike">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1028700">
                <a:tc>
                  <a:txBody>
                    <a:bodyPr/>
                    <a:lstStyle/>
                    <a:p>
                      <a:pPr indent="0" lvl="1" marL="433218" marR="0" rtl="0" algn="l">
                        <a:lnSpc>
                          <a:spcPct val="130002"/>
                        </a:lnSpc>
                        <a:spcBef>
                          <a:spcPts val="0"/>
                        </a:spcBef>
                        <a:spcAft>
                          <a:spcPts val="0"/>
                        </a:spcAft>
                        <a:buClr>
                          <a:schemeClr val="dk1"/>
                        </a:buClr>
                        <a:buSzPts val="4013"/>
                        <a:buFont typeface="Arial"/>
                        <a:buNone/>
                      </a:pPr>
                      <a:r>
                        <a:rPr lang="en-US" sz="4013" u="none" cap="none" strike="noStrike">
                          <a:solidFill>
                            <a:schemeClr val="dk1"/>
                          </a:solidFill>
                          <a:latin typeface="Arial"/>
                          <a:ea typeface="Arial"/>
                          <a:cs typeface="Arial"/>
                          <a:sym typeface="Arial"/>
                        </a:rPr>
                        <a:t>Momentum trading e-book</a:t>
                      </a:r>
                      <a:endParaRPr sz="18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 4,000</a:t>
                      </a:r>
                      <a:endParaRPr sz="4000" u="none" cap="none" strike="noStrike">
                        <a:solidFill>
                          <a:schemeClr val="dk1"/>
                        </a:solidFill>
                      </a:endParaRPr>
                    </a:p>
                  </a:txBody>
                  <a:tcPr marT="45725" marB="45725" marR="91450" marL="91450"/>
                </a:tc>
              </a:tr>
              <a:tr h="102870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   Pro trader blue print e-book </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₹6,000</a:t>
                      </a:r>
                      <a:endParaRPr sz="4000" u="none" cap="none" strike="noStrike">
                        <a:solidFill>
                          <a:schemeClr val="dk1"/>
                        </a:solidFill>
                      </a:endParaRPr>
                    </a:p>
                  </a:txBody>
                  <a:tcPr marT="45725" marB="45725" marR="91450" marL="91450"/>
                </a:tc>
              </a:tr>
              <a:tr h="102870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   Trade planner template </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₹5,000</a:t>
                      </a:r>
                      <a:endParaRPr sz="4000" u="none" cap="none" strike="noStrike">
                        <a:solidFill>
                          <a:schemeClr val="dk1"/>
                        </a:solidFill>
                      </a:endParaRPr>
                    </a:p>
                  </a:txBody>
                  <a:tcPr marT="45725" marB="45725" marR="91450" marL="91450"/>
                </a:tc>
              </a:tr>
              <a:tr h="102870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   Candle stick patterns </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₹4,000</a:t>
                      </a:r>
                      <a:endParaRPr sz="4000" u="none" cap="none" strike="noStrike">
                        <a:solidFill>
                          <a:schemeClr val="dk1"/>
                        </a:solidFill>
                      </a:endParaRPr>
                    </a:p>
                  </a:txBody>
                  <a:tcPr marT="45725" marB="45725" marR="91450" marL="91450"/>
                </a:tc>
              </a:tr>
              <a:tr h="952500">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   Breakout patterns cheat sheet used by top traders</a:t>
                      </a:r>
                      <a:endParaRPr sz="4000" u="none" cap="none" strike="noStrike">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₹10,000</a:t>
                      </a:r>
                      <a:endParaRPr sz="4000" u="none" cap="none" strike="noStrike">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102870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t>    </a:t>
                      </a:r>
                      <a:r>
                        <a:rPr lang="en-US" sz="4000" u="none" cap="none" strike="noStrike">
                          <a:latin typeface="Arial"/>
                          <a:ea typeface="Arial"/>
                          <a:cs typeface="Arial"/>
                          <a:sym typeface="Arial"/>
                        </a:rPr>
                        <a:t>Total</a:t>
                      </a:r>
                      <a:r>
                        <a:rPr lang="en-US" sz="4000" u="none" cap="none" strike="noStrike"/>
                        <a:t> </a:t>
                      </a:r>
                      <a:endParaRPr sz="40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₹74,000</a:t>
                      </a:r>
                      <a:endParaRPr sz="4000" u="none" cap="none" strike="noStrike">
                        <a:solidFill>
                          <a:schemeClr val="dk1"/>
                        </a:solidFill>
                      </a:endParaRPr>
                    </a:p>
                    <a:p>
                      <a:pPr indent="0" lvl="0" marL="0" marR="0" rtl="0" algn="l">
                        <a:lnSpc>
                          <a:spcPct val="100000"/>
                        </a:lnSpc>
                        <a:spcBef>
                          <a:spcPts val="0"/>
                        </a:spcBef>
                        <a:spcAft>
                          <a:spcPts val="0"/>
                        </a:spcAft>
                        <a:buClr>
                          <a:srgbClr val="000000"/>
                        </a:buClr>
                        <a:buSzPts val="4000"/>
                        <a:buFont typeface="Arial"/>
                        <a:buNone/>
                      </a:pPr>
                      <a:r>
                        <a:t/>
                      </a:r>
                      <a:endParaRPr sz="4000" u="none" cap="none" strike="noStrike"/>
                    </a:p>
                  </a:txBody>
                  <a:tcPr marT="45725" marB="45725" marR="91450" marL="91450"/>
                </a:tc>
              </a:tr>
            </a:tbl>
          </a:graphicData>
        </a:graphic>
      </p:graphicFrame>
      <p:sp>
        <p:nvSpPr>
          <p:cNvPr id="587" name="Google Shape;587;p42"/>
          <p:cNvSpPr/>
          <p:nvPr/>
        </p:nvSpPr>
        <p:spPr>
          <a:xfrm>
            <a:off x="343548" y="-114300"/>
            <a:ext cx="1637811" cy="1699950"/>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aphicFrame>
        <p:nvGraphicFramePr>
          <p:cNvPr id="592" name="Google Shape;592;p43"/>
          <p:cNvGraphicFramePr/>
          <p:nvPr/>
        </p:nvGraphicFramePr>
        <p:xfrm>
          <a:off x="0" y="0"/>
          <a:ext cx="3000000" cy="3000000"/>
        </p:xfrm>
        <a:graphic>
          <a:graphicData uri="http://schemas.openxmlformats.org/drawingml/2006/table">
            <a:tbl>
              <a:tblPr bandRow="1" firstRow="1">
                <a:noFill/>
                <a:tableStyleId>{5AF3F497-024B-4817-A2B1-20C5DF714361}</a:tableStyleId>
              </a:tblPr>
              <a:tblGrid>
                <a:gridCol w="15368075"/>
                <a:gridCol w="2919925"/>
              </a:tblGrid>
              <a:tr h="731825">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rPr>
                        <a:t>                                            Coaching Offered </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rPr>
                        <a:t>    Value</a:t>
                      </a:r>
                      <a:endParaRPr sz="4000" u="none" cap="none" strike="noStrike">
                        <a:solidFill>
                          <a:schemeClr val="dk1"/>
                        </a:solidFill>
                      </a:endParaRPr>
                    </a:p>
                  </a:txBody>
                  <a:tcPr marT="45725" marB="45725" marR="91450" marL="91450"/>
                </a:tc>
              </a:tr>
              <a:tr h="1293100">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  2 hours of  in-person online coaching on risk management</a:t>
                      </a:r>
                      <a:endParaRPr sz="1400" u="none" cap="none" strike="noStrike"/>
                    </a:p>
                    <a:p>
                      <a:pPr indent="0" lvl="0" marL="0" marR="0" rtl="0" algn="l">
                        <a:lnSpc>
                          <a:spcPct val="100000"/>
                        </a:lnSpc>
                        <a:spcBef>
                          <a:spcPts val="0"/>
                        </a:spcBef>
                        <a:spcAft>
                          <a:spcPts val="0"/>
                        </a:spcAft>
                        <a:buClr>
                          <a:srgbClr val="000000"/>
                        </a:buClr>
                        <a:buSzPts val="4000"/>
                        <a:buFont typeface="Arial"/>
                        <a:buNone/>
                      </a:pPr>
                      <a:r>
                        <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₹5,000</a:t>
                      </a:r>
                      <a:endParaRPr sz="4000" u="none" cap="none" strike="noStrike">
                        <a:solidFill>
                          <a:schemeClr val="dk1"/>
                        </a:solidFill>
                      </a:endParaRPr>
                    </a:p>
                  </a:txBody>
                  <a:tcPr marT="45725" marB="45725" marR="91450" marL="91450"/>
                </a:tc>
              </a:tr>
              <a:tr h="1455500">
                <a:tc>
                  <a:txBody>
                    <a:bodyPr/>
                    <a:lstStyle/>
                    <a:p>
                      <a:pPr indent="0" lvl="1" marL="0" marR="0" rtl="0" algn="l">
                        <a:lnSpc>
                          <a:spcPct val="126750"/>
                        </a:lnSpc>
                        <a:spcBef>
                          <a:spcPts val="0"/>
                        </a:spcBef>
                        <a:spcAft>
                          <a:spcPts val="0"/>
                        </a:spcAft>
                        <a:buClr>
                          <a:schemeClr val="dk1"/>
                        </a:buClr>
                        <a:buSzPts val="4000"/>
                        <a:buFont typeface="Arial"/>
                        <a:buNone/>
                      </a:pPr>
                      <a:r>
                        <a:rPr lang="en-US" sz="4000" u="none" cap="none" strike="noStrike">
                          <a:latin typeface="Arial"/>
                          <a:ea typeface="Arial"/>
                          <a:cs typeface="Arial"/>
                          <a:sym typeface="Arial"/>
                        </a:rPr>
                        <a:t>   </a:t>
                      </a:r>
                      <a:r>
                        <a:rPr lang="en-US" sz="4000" u="none" cap="none" strike="noStrike">
                          <a:solidFill>
                            <a:schemeClr val="dk1"/>
                          </a:solidFill>
                          <a:latin typeface="Arial"/>
                          <a:ea typeface="Arial"/>
                          <a:cs typeface="Arial"/>
                          <a:sym typeface="Arial"/>
                        </a:rPr>
                        <a:t>Session on controlling emotions and mind management                                                                               </a:t>
                      </a:r>
                      <a:endParaRPr sz="1400" u="none" cap="none" strike="noStrike"/>
                    </a:p>
                    <a:p>
                      <a:pPr indent="0" lvl="0" marL="0" marR="0" rtl="0" algn="l">
                        <a:lnSpc>
                          <a:spcPct val="100000"/>
                        </a:lnSpc>
                        <a:spcBef>
                          <a:spcPts val="0"/>
                        </a:spcBef>
                        <a:spcAft>
                          <a:spcPts val="0"/>
                        </a:spcAft>
                        <a:buClr>
                          <a:srgbClr val="000000"/>
                        </a:buClr>
                        <a:buSzPts val="4000"/>
                        <a:buFont typeface="Arial"/>
                        <a:buNone/>
                      </a:pPr>
                      <a:r>
                        <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₹5,000</a:t>
                      </a:r>
                      <a:endParaRPr sz="4000" u="none" cap="none" strike="noStrike">
                        <a:solidFill>
                          <a:schemeClr val="dk1"/>
                        </a:solidFill>
                      </a:endParaRPr>
                    </a:p>
                  </a:txBody>
                  <a:tcPr marT="45725" marB="45725" marR="91450" marL="91450"/>
                </a:tc>
              </a:tr>
              <a:tr h="1293100">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  Proven scalping techniques online session</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₹5,000</a:t>
                      </a:r>
                      <a:endParaRPr sz="1400" u="none" cap="none" strike="noStrike"/>
                    </a:p>
                    <a:p>
                      <a:pPr indent="0" lvl="0" marL="0" marR="0" rtl="0" algn="l">
                        <a:lnSpc>
                          <a:spcPct val="100000"/>
                        </a:lnSpc>
                        <a:spcBef>
                          <a:spcPts val="0"/>
                        </a:spcBef>
                        <a:spcAft>
                          <a:spcPts val="0"/>
                        </a:spcAft>
                        <a:buClr>
                          <a:srgbClr val="000000"/>
                        </a:buClr>
                        <a:buSzPts val="4000"/>
                        <a:buFont typeface="Arial"/>
                        <a:buNone/>
                      </a:pPr>
                      <a:r>
                        <a:t/>
                      </a:r>
                      <a:endParaRPr sz="4000" u="none" cap="none" strike="noStrike">
                        <a:solidFill>
                          <a:schemeClr val="dk1"/>
                        </a:solidFill>
                      </a:endParaRPr>
                    </a:p>
                  </a:txBody>
                  <a:tcPr marT="45725" marB="45725" marR="91450" marL="91450"/>
                </a:tc>
              </a:tr>
              <a:tr h="731825">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 Access to community and inner circle master mind weekly</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₹12,000</a:t>
                      </a:r>
                      <a:endParaRPr sz="4000" u="none" cap="none" strike="noStrike">
                        <a:solidFill>
                          <a:schemeClr val="dk1"/>
                        </a:solidFill>
                      </a:endParaRPr>
                    </a:p>
                  </a:txBody>
                  <a:tcPr marT="45725" marB="45725" marR="91450" marL="91450"/>
                </a:tc>
              </a:tr>
              <a:tr h="1293100">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 Weekly/Daily Stock selection filter</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₹15,000</a:t>
                      </a:r>
                      <a:endParaRPr sz="1400" u="none" cap="none" strike="noStrike"/>
                    </a:p>
                    <a:p>
                      <a:pPr indent="0" lvl="0" marL="0" marR="0" rtl="0" algn="l">
                        <a:lnSpc>
                          <a:spcPct val="100000"/>
                        </a:lnSpc>
                        <a:spcBef>
                          <a:spcPts val="0"/>
                        </a:spcBef>
                        <a:spcAft>
                          <a:spcPts val="0"/>
                        </a:spcAft>
                        <a:buClr>
                          <a:srgbClr val="000000"/>
                        </a:buClr>
                        <a:buSzPts val="4000"/>
                        <a:buFont typeface="Arial"/>
                        <a:buNone/>
                      </a:pPr>
                      <a:r>
                        <a:t/>
                      </a:r>
                      <a:endParaRPr sz="4000" u="none" cap="none" strike="noStrike">
                        <a:solidFill>
                          <a:schemeClr val="dk1"/>
                        </a:solidFill>
                      </a:endParaRPr>
                    </a:p>
                  </a:txBody>
                  <a:tcPr marT="45725" marB="45725" marR="91450" marL="91450"/>
                </a:tc>
              </a:tr>
              <a:tr h="1293100">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Crypto fundamentals and growth cryptos -2 hours webinar</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₹5,000 </a:t>
                      </a:r>
                      <a:endParaRPr sz="1400" u="none" cap="none" strike="noStrike"/>
                    </a:p>
                    <a:p>
                      <a:pPr indent="0" lvl="0" marL="0" marR="0" rtl="0" algn="l">
                        <a:lnSpc>
                          <a:spcPct val="100000"/>
                        </a:lnSpc>
                        <a:spcBef>
                          <a:spcPts val="0"/>
                        </a:spcBef>
                        <a:spcAft>
                          <a:spcPts val="0"/>
                        </a:spcAft>
                        <a:buClr>
                          <a:srgbClr val="000000"/>
                        </a:buClr>
                        <a:buSzPts val="4000"/>
                        <a:buFont typeface="Arial"/>
                        <a:buNone/>
                      </a:pPr>
                      <a:r>
                        <a:t/>
                      </a:r>
                      <a:endParaRPr sz="4000" u="none" cap="none" strike="noStrike">
                        <a:solidFill>
                          <a:schemeClr val="dk1"/>
                        </a:solidFill>
                      </a:endParaRPr>
                    </a:p>
                  </a:txBody>
                  <a:tcPr marT="45725" marB="45725" marR="91450" marL="91450"/>
                </a:tc>
              </a:tr>
              <a:tr h="841725">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TOTAL</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₹47,000</a:t>
                      </a:r>
                      <a:endParaRPr sz="1400" u="none" cap="none" strike="noStrike"/>
                    </a:p>
                    <a:p>
                      <a:pPr indent="0" lvl="0" marL="0" marR="0" rtl="0" algn="l">
                        <a:lnSpc>
                          <a:spcPct val="100000"/>
                        </a:lnSpc>
                        <a:spcBef>
                          <a:spcPts val="0"/>
                        </a:spcBef>
                        <a:spcAft>
                          <a:spcPts val="0"/>
                        </a:spcAft>
                        <a:buClr>
                          <a:srgbClr val="000000"/>
                        </a:buClr>
                        <a:buSzPts val="4000"/>
                        <a:buFont typeface="Arial"/>
                        <a:buNone/>
                      </a:pPr>
                      <a:r>
                        <a:t/>
                      </a:r>
                      <a:endParaRPr sz="4000" u="none" cap="none" strike="noStrike">
                        <a:solidFill>
                          <a:schemeClr val="dk1"/>
                        </a:solidFill>
                      </a:endParaRPr>
                    </a:p>
                  </a:txBody>
                  <a:tcPr marT="45725" marB="45725" marR="91450" marL="91450"/>
                </a:tc>
              </a:tr>
              <a:tr h="1293100">
                <a:tc>
                  <a:txBody>
                    <a:bodyPr/>
                    <a:lstStyle/>
                    <a:p>
                      <a:pPr indent="0" lvl="0" marL="0" marR="0" rtl="0" algn="l">
                        <a:lnSpc>
                          <a:spcPct val="100000"/>
                        </a:lnSpc>
                        <a:spcBef>
                          <a:spcPts val="0"/>
                        </a:spcBef>
                        <a:spcAft>
                          <a:spcPts val="0"/>
                        </a:spcAft>
                        <a:buClr>
                          <a:schemeClr val="dk1"/>
                        </a:buClr>
                        <a:buSzPts val="4000"/>
                        <a:buFont typeface="Arial"/>
                        <a:buNone/>
                      </a:pPr>
                      <a:r>
                        <a:rPr lang="en-US" sz="4000" u="none" cap="none" strike="noStrike">
                          <a:solidFill>
                            <a:schemeClr val="dk1"/>
                          </a:solidFill>
                          <a:latin typeface="Arial"/>
                          <a:ea typeface="Arial"/>
                          <a:cs typeface="Arial"/>
                          <a:sym typeface="Arial"/>
                        </a:rPr>
                        <a:t>Grand total     ₹74,000+₹47,000</a:t>
                      </a:r>
                      <a:endParaRPr sz="1400" u="none" cap="none" strike="noStrike"/>
                    </a:p>
                    <a:p>
                      <a:pPr indent="0" lvl="0" marL="0" marR="0" rtl="0" algn="l">
                        <a:lnSpc>
                          <a:spcPct val="100000"/>
                        </a:lnSpc>
                        <a:spcBef>
                          <a:spcPts val="0"/>
                        </a:spcBef>
                        <a:spcAft>
                          <a:spcPts val="0"/>
                        </a:spcAft>
                        <a:buClr>
                          <a:srgbClr val="000000"/>
                        </a:buClr>
                        <a:buSzPts val="4000"/>
                        <a:buFont typeface="Arial"/>
                        <a:buNone/>
                      </a:pPr>
                      <a:r>
                        <a:t/>
                      </a:r>
                      <a:endParaRPr sz="40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dk1"/>
                          </a:solidFill>
                          <a:latin typeface="Arial"/>
                          <a:ea typeface="Arial"/>
                          <a:cs typeface="Arial"/>
                          <a:sym typeface="Arial"/>
                        </a:rPr>
                        <a:t>₹1,21,000</a:t>
                      </a:r>
                      <a:endParaRPr sz="4000" u="none" cap="none" strike="noStrike">
                        <a:solidFill>
                          <a:schemeClr val="dk1"/>
                        </a:solidFill>
                      </a:endParaRPr>
                    </a:p>
                  </a:txBody>
                  <a:tcPr marT="45725" marB="45725" marR="91450" marL="91450"/>
                </a:tc>
              </a:tr>
            </a:tbl>
          </a:graphicData>
        </a:graphic>
      </p:graphicFrame>
      <p:sp>
        <p:nvSpPr>
          <p:cNvPr id="593" name="Google Shape;593;p43"/>
          <p:cNvSpPr/>
          <p:nvPr/>
        </p:nvSpPr>
        <p:spPr>
          <a:xfrm>
            <a:off x="-185850" y="-360789"/>
            <a:ext cx="1637811" cy="1699950"/>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597" name="Shape 597"/>
        <p:cNvGrpSpPr/>
        <p:nvPr/>
      </p:nvGrpSpPr>
      <p:grpSpPr>
        <a:xfrm>
          <a:off x="0" y="0"/>
          <a:ext cx="0" cy="0"/>
          <a:chOff x="0" y="0"/>
          <a:chExt cx="0" cy="0"/>
        </a:xfrm>
      </p:grpSpPr>
      <p:sp>
        <p:nvSpPr>
          <p:cNvPr id="598" name="Google Shape;598;p45"/>
          <p:cNvSpPr txBox="1"/>
          <p:nvPr/>
        </p:nvSpPr>
        <p:spPr>
          <a:xfrm>
            <a:off x="1543050" y="376900"/>
            <a:ext cx="13187700" cy="101580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Clr>
                <a:srgbClr val="000000"/>
              </a:buClr>
              <a:buSzPts val="6600"/>
              <a:buFont typeface="Arial"/>
              <a:buNone/>
            </a:pPr>
            <a:r>
              <a:rPr b="1" i="0" lang="en-US" sz="6600" u="none" cap="none" strike="noStrike">
                <a:solidFill>
                  <a:srgbClr val="FFFFFF"/>
                </a:solidFill>
                <a:latin typeface="Open Sans"/>
                <a:ea typeface="Open Sans"/>
                <a:cs typeface="Open Sans"/>
                <a:sym typeface="Open Sans"/>
              </a:rPr>
              <a:t>Recap…</a:t>
            </a:r>
            <a:endParaRPr b="0" i="0" sz="6600" u="none" cap="none" strike="noStrike">
              <a:solidFill>
                <a:srgbClr val="000000"/>
              </a:solidFill>
              <a:latin typeface="Arial"/>
              <a:ea typeface="Arial"/>
              <a:cs typeface="Arial"/>
              <a:sym typeface="Arial"/>
            </a:endParaRPr>
          </a:p>
        </p:txBody>
      </p:sp>
      <p:sp>
        <p:nvSpPr>
          <p:cNvPr id="599" name="Google Shape;599;p45"/>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sp>
        <p:nvSpPr>
          <p:cNvPr id="600" name="Google Shape;600;p45"/>
          <p:cNvSpPr txBox="1"/>
          <p:nvPr/>
        </p:nvSpPr>
        <p:spPr>
          <a:xfrm>
            <a:off x="1202550" y="1895700"/>
            <a:ext cx="13528200" cy="52026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chemeClr val="lt2"/>
              </a:buClr>
              <a:buSzPts val="4200"/>
              <a:buFont typeface="Calibri"/>
              <a:buChar char="●"/>
            </a:pPr>
            <a:r>
              <a:rPr b="0" i="0" lang="en-US" sz="4200" u="none" cap="none" strike="noStrike">
                <a:solidFill>
                  <a:schemeClr val="lt2"/>
                </a:solidFill>
                <a:latin typeface="Calibri"/>
                <a:ea typeface="Calibri"/>
                <a:cs typeface="Calibri"/>
                <a:sym typeface="Calibri"/>
              </a:rPr>
              <a:t>What all we have learnt so far?</a:t>
            </a:r>
            <a:endParaRPr b="0" i="0" sz="4200" u="none" cap="none" strike="noStrike">
              <a:solidFill>
                <a:schemeClr val="lt2"/>
              </a:solidFill>
              <a:latin typeface="Calibri"/>
              <a:ea typeface="Calibri"/>
              <a:cs typeface="Calibri"/>
              <a:sym typeface="Calibri"/>
            </a:endParaRPr>
          </a:p>
          <a:p>
            <a:pPr indent="-457200" lvl="0" marL="457200" marR="0" rtl="0" algn="l">
              <a:lnSpc>
                <a:spcPct val="100000"/>
              </a:lnSpc>
              <a:spcBef>
                <a:spcPts val="0"/>
              </a:spcBef>
              <a:spcAft>
                <a:spcPts val="0"/>
              </a:spcAft>
              <a:buClr>
                <a:schemeClr val="lt2"/>
              </a:buClr>
              <a:buSzPts val="4200"/>
              <a:buFont typeface="Calibri"/>
              <a:buChar char="●"/>
            </a:pPr>
            <a:r>
              <a:rPr b="0" i="0" lang="en-US" sz="4200" u="none" cap="none" strike="noStrike">
                <a:solidFill>
                  <a:schemeClr val="lt2"/>
                </a:solidFill>
                <a:latin typeface="Calibri"/>
                <a:ea typeface="Calibri"/>
                <a:cs typeface="Calibri"/>
                <a:sym typeface="Calibri"/>
              </a:rPr>
              <a:t>Lessons learnt from life </a:t>
            </a:r>
            <a:endParaRPr b="0" i="0" sz="4200" u="none" cap="none" strike="noStrike">
              <a:solidFill>
                <a:schemeClr val="lt2"/>
              </a:solidFill>
              <a:latin typeface="Calibri"/>
              <a:ea typeface="Calibri"/>
              <a:cs typeface="Calibri"/>
              <a:sym typeface="Calibri"/>
            </a:endParaRPr>
          </a:p>
          <a:p>
            <a:pPr indent="-457200" lvl="0" marL="457200" marR="0" rtl="0" algn="l">
              <a:lnSpc>
                <a:spcPct val="100000"/>
              </a:lnSpc>
              <a:spcBef>
                <a:spcPts val="0"/>
              </a:spcBef>
              <a:spcAft>
                <a:spcPts val="0"/>
              </a:spcAft>
              <a:buClr>
                <a:schemeClr val="lt2"/>
              </a:buClr>
              <a:buSzPts val="4200"/>
              <a:buFont typeface="Calibri"/>
              <a:buChar char="●"/>
            </a:pPr>
            <a:r>
              <a:rPr b="0" i="0" lang="en-US" sz="4200" u="none" cap="none" strike="noStrike">
                <a:solidFill>
                  <a:schemeClr val="lt2"/>
                </a:solidFill>
                <a:latin typeface="Calibri"/>
                <a:ea typeface="Calibri"/>
                <a:cs typeface="Calibri"/>
                <a:sym typeface="Calibri"/>
              </a:rPr>
              <a:t>What is important - Importance of time?</a:t>
            </a:r>
            <a:endParaRPr b="0" i="0" sz="4200" u="none" cap="none" strike="noStrike">
              <a:solidFill>
                <a:schemeClr val="lt2"/>
              </a:solidFill>
              <a:latin typeface="Calibri"/>
              <a:ea typeface="Calibri"/>
              <a:cs typeface="Calibri"/>
              <a:sym typeface="Calibri"/>
            </a:endParaRPr>
          </a:p>
          <a:p>
            <a:pPr indent="-457200" lvl="0" marL="457200" marR="0" rtl="0" algn="l">
              <a:lnSpc>
                <a:spcPct val="100000"/>
              </a:lnSpc>
              <a:spcBef>
                <a:spcPts val="0"/>
              </a:spcBef>
              <a:spcAft>
                <a:spcPts val="0"/>
              </a:spcAft>
              <a:buClr>
                <a:schemeClr val="lt2"/>
              </a:buClr>
              <a:buSzPts val="4200"/>
              <a:buFont typeface="Calibri"/>
              <a:buChar char="●"/>
            </a:pPr>
            <a:r>
              <a:rPr b="0" i="0" lang="en-US" sz="4200" u="none" cap="none" strike="noStrike">
                <a:solidFill>
                  <a:schemeClr val="lt2"/>
                </a:solidFill>
                <a:latin typeface="Calibri"/>
                <a:ea typeface="Calibri"/>
                <a:cs typeface="Calibri"/>
                <a:sym typeface="Calibri"/>
              </a:rPr>
              <a:t>Power of compounding</a:t>
            </a:r>
            <a:endParaRPr b="0" i="0" sz="4200" u="none" cap="none" strike="noStrike">
              <a:solidFill>
                <a:schemeClr val="lt2"/>
              </a:solidFill>
              <a:latin typeface="Calibri"/>
              <a:ea typeface="Calibri"/>
              <a:cs typeface="Calibri"/>
              <a:sym typeface="Calibri"/>
            </a:endParaRPr>
          </a:p>
          <a:p>
            <a:pPr indent="-457200" lvl="0" marL="457200" marR="0" rtl="0" algn="l">
              <a:lnSpc>
                <a:spcPct val="100000"/>
              </a:lnSpc>
              <a:spcBef>
                <a:spcPts val="0"/>
              </a:spcBef>
              <a:spcAft>
                <a:spcPts val="0"/>
              </a:spcAft>
              <a:buClr>
                <a:schemeClr val="lt2"/>
              </a:buClr>
              <a:buSzPts val="4200"/>
              <a:buFont typeface="Calibri"/>
              <a:buChar char="●"/>
            </a:pPr>
            <a:r>
              <a:rPr b="0" i="0" lang="en-US" sz="4200" u="none" cap="none" strike="noStrike">
                <a:solidFill>
                  <a:schemeClr val="lt2"/>
                </a:solidFill>
                <a:latin typeface="Calibri"/>
                <a:ea typeface="Calibri"/>
                <a:cs typeface="Calibri"/>
                <a:sym typeface="Calibri"/>
              </a:rPr>
              <a:t>Why stock market is a good source of wealth?</a:t>
            </a:r>
            <a:endParaRPr b="0" i="0" sz="4200" u="none" cap="none" strike="noStrike">
              <a:solidFill>
                <a:schemeClr val="lt2"/>
              </a:solidFill>
              <a:latin typeface="Calibri"/>
              <a:ea typeface="Calibri"/>
              <a:cs typeface="Calibri"/>
              <a:sym typeface="Calibri"/>
            </a:endParaRPr>
          </a:p>
          <a:p>
            <a:pPr indent="-457200" lvl="0" marL="457200" marR="0" rtl="0" algn="l">
              <a:lnSpc>
                <a:spcPct val="100000"/>
              </a:lnSpc>
              <a:spcBef>
                <a:spcPts val="0"/>
              </a:spcBef>
              <a:spcAft>
                <a:spcPts val="0"/>
              </a:spcAft>
              <a:buClr>
                <a:schemeClr val="lt2"/>
              </a:buClr>
              <a:buSzPts val="4200"/>
              <a:buFont typeface="Calibri"/>
              <a:buChar char="●"/>
            </a:pPr>
            <a:r>
              <a:rPr b="0" i="0" lang="en-US" sz="4200" u="none" cap="none" strike="noStrike">
                <a:solidFill>
                  <a:schemeClr val="lt2"/>
                </a:solidFill>
                <a:latin typeface="Calibri"/>
                <a:ea typeface="Calibri"/>
                <a:cs typeface="Calibri"/>
                <a:sym typeface="Calibri"/>
              </a:rPr>
              <a:t>Why you have to take action- Traditional education Vs a skill</a:t>
            </a:r>
            <a:endParaRPr b="0" i="0" sz="4200" u="none" cap="none" strike="noStrike">
              <a:solidFill>
                <a:schemeClr val="lt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2"/>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604" name="Shape 604"/>
        <p:cNvGrpSpPr/>
        <p:nvPr/>
      </p:nvGrpSpPr>
      <p:grpSpPr>
        <a:xfrm>
          <a:off x="0" y="0"/>
          <a:ext cx="0" cy="0"/>
          <a:chOff x="0" y="0"/>
          <a:chExt cx="0" cy="0"/>
        </a:xfrm>
      </p:grpSpPr>
      <p:sp>
        <p:nvSpPr>
          <p:cNvPr id="605" name="Google Shape;605;g27049a70411_0_19"/>
          <p:cNvSpPr txBox="1"/>
          <p:nvPr/>
        </p:nvSpPr>
        <p:spPr>
          <a:xfrm>
            <a:off x="3141584" y="1179789"/>
            <a:ext cx="11641200" cy="8619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599"/>
              <a:buFont typeface="Arial"/>
              <a:buNone/>
            </a:pPr>
            <a:r>
              <a:rPr b="0" i="0" lang="en-US" sz="5599" u="none" cap="none" strike="noStrike">
                <a:solidFill>
                  <a:srgbClr val="FFFFFF"/>
                </a:solidFill>
                <a:latin typeface="Arial"/>
                <a:ea typeface="Arial"/>
                <a:cs typeface="Arial"/>
                <a:sym typeface="Arial"/>
              </a:rPr>
              <a:t>Total Value of this course</a:t>
            </a:r>
            <a:endParaRPr b="0" i="0" sz="1400" u="none" cap="none" strike="noStrike">
              <a:solidFill>
                <a:srgbClr val="000000"/>
              </a:solidFill>
              <a:latin typeface="Arial"/>
              <a:ea typeface="Arial"/>
              <a:cs typeface="Arial"/>
              <a:sym typeface="Arial"/>
            </a:endParaRPr>
          </a:p>
        </p:txBody>
      </p:sp>
      <p:sp>
        <p:nvSpPr>
          <p:cNvPr id="606" name="Google Shape;606;g27049a70411_0_19"/>
          <p:cNvSpPr txBox="1"/>
          <p:nvPr/>
        </p:nvSpPr>
        <p:spPr>
          <a:xfrm>
            <a:off x="3999703" y="2854325"/>
            <a:ext cx="9479400" cy="1508400"/>
          </a:xfrm>
          <a:prstGeom prst="rect">
            <a:avLst/>
          </a:prstGeom>
          <a:noFill/>
          <a:ln>
            <a:noFill/>
          </a:ln>
        </p:spPr>
        <p:txBody>
          <a:bodyPr anchorCtr="0" anchor="t" bIns="0" lIns="0" spcFirstLastPara="1" rIns="0" wrap="square" tIns="0">
            <a:spAutoFit/>
          </a:bodyPr>
          <a:lstStyle/>
          <a:p>
            <a:pPr indent="0" lvl="0" marL="0" marR="0" rtl="0" algn="ctr">
              <a:lnSpc>
                <a:spcPct val="130003"/>
              </a:lnSpc>
              <a:spcBef>
                <a:spcPts val="0"/>
              </a:spcBef>
              <a:spcAft>
                <a:spcPts val="0"/>
              </a:spcAft>
              <a:buClr>
                <a:srgbClr val="000000"/>
              </a:buClr>
              <a:buSzPts val="9799"/>
              <a:buFont typeface="Arial"/>
              <a:buNone/>
            </a:pPr>
            <a:r>
              <a:rPr b="0" i="0" lang="en-US" sz="9799" u="none" cap="none" strike="noStrike">
                <a:solidFill>
                  <a:srgbClr val="FFFFFF"/>
                </a:solidFill>
                <a:latin typeface="Arial"/>
                <a:ea typeface="Arial"/>
                <a:cs typeface="Arial"/>
                <a:sym typeface="Arial"/>
              </a:rPr>
              <a:t>₹1,21,000+GST</a:t>
            </a:r>
            <a:endParaRPr b="0" i="0" sz="1400" u="none" cap="none" strike="noStrike">
              <a:solidFill>
                <a:srgbClr val="000000"/>
              </a:solidFill>
              <a:latin typeface="Arial"/>
              <a:ea typeface="Arial"/>
              <a:cs typeface="Arial"/>
              <a:sym typeface="Arial"/>
            </a:endParaRPr>
          </a:p>
        </p:txBody>
      </p:sp>
      <p:sp>
        <p:nvSpPr>
          <p:cNvPr id="607" name="Google Shape;607;g27049a70411_0_19"/>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sp>
        <p:nvSpPr>
          <p:cNvPr id="608" name="Google Shape;608;g27049a70411_0_19"/>
          <p:cNvSpPr txBox="1"/>
          <p:nvPr/>
        </p:nvSpPr>
        <p:spPr>
          <a:xfrm>
            <a:off x="3999700" y="4692800"/>
            <a:ext cx="10640100" cy="19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200"/>
              <a:buFont typeface="Arial"/>
              <a:buNone/>
            </a:pPr>
            <a:r>
              <a:rPr b="0" i="0" lang="en-US" sz="5200" u="none" cap="none" strike="noStrike">
                <a:solidFill>
                  <a:schemeClr val="lt1"/>
                </a:solidFill>
                <a:latin typeface="Calibri"/>
                <a:ea typeface="Calibri"/>
                <a:cs typeface="Calibri"/>
                <a:sym typeface="Calibri"/>
              </a:rPr>
              <a:t>After  50% discount </a:t>
            </a:r>
            <a:endParaRPr b="0" i="0" sz="5200" u="none" cap="none" strike="noStrike">
              <a:solidFill>
                <a:schemeClr val="lt1"/>
              </a:solidFill>
              <a:latin typeface="Calibri"/>
              <a:ea typeface="Calibri"/>
              <a:cs typeface="Calibri"/>
              <a:sym typeface="Calibri"/>
            </a:endParaRPr>
          </a:p>
          <a:p>
            <a:pPr indent="0" lvl="0" marL="0" marR="0" rtl="0" algn="ctr">
              <a:lnSpc>
                <a:spcPct val="130003"/>
              </a:lnSpc>
              <a:spcBef>
                <a:spcPts val="0"/>
              </a:spcBef>
              <a:spcAft>
                <a:spcPts val="0"/>
              </a:spcAft>
              <a:buClr>
                <a:schemeClr val="dk1"/>
              </a:buClr>
              <a:buSzPts val="9799"/>
              <a:buFont typeface="Arial"/>
              <a:buNone/>
            </a:pPr>
            <a:r>
              <a:rPr b="0" i="0" lang="en-US" sz="9799" u="none" cap="none" strike="noStrike">
                <a:solidFill>
                  <a:schemeClr val="lt1"/>
                </a:solidFill>
                <a:latin typeface="Arial"/>
                <a:ea typeface="Arial"/>
                <a:cs typeface="Arial"/>
                <a:sym typeface="Arial"/>
              </a:rPr>
              <a:t>₹60,500+GST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200"/>
              <a:buFont typeface="Arial"/>
              <a:buNone/>
            </a:pPr>
            <a:r>
              <a:t/>
            </a:r>
            <a:endParaRPr b="0" i="0" sz="5200" u="none" cap="none" strike="noStrike">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612" name="Shape 612"/>
        <p:cNvGrpSpPr/>
        <p:nvPr/>
      </p:nvGrpSpPr>
      <p:grpSpPr>
        <a:xfrm>
          <a:off x="0" y="0"/>
          <a:ext cx="0" cy="0"/>
          <a:chOff x="0" y="0"/>
          <a:chExt cx="0" cy="0"/>
        </a:xfrm>
      </p:grpSpPr>
      <p:sp>
        <p:nvSpPr>
          <p:cNvPr id="613" name="Google Shape;613;g2dadd651343_0_5"/>
          <p:cNvSpPr txBox="1"/>
          <p:nvPr/>
        </p:nvSpPr>
        <p:spPr>
          <a:xfrm>
            <a:off x="1543050" y="376900"/>
            <a:ext cx="13187700" cy="101580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Clr>
                <a:srgbClr val="000000"/>
              </a:buClr>
              <a:buSzPts val="6600"/>
              <a:buFont typeface="Arial"/>
              <a:buNone/>
            </a:pPr>
            <a:r>
              <a:rPr b="1" i="0" lang="en-US" sz="6600" u="none" cap="none" strike="noStrike">
                <a:solidFill>
                  <a:srgbClr val="FFFFFF"/>
                </a:solidFill>
                <a:latin typeface="Open Sans"/>
                <a:ea typeface="Open Sans"/>
                <a:cs typeface="Open Sans"/>
                <a:sym typeface="Open Sans"/>
              </a:rPr>
              <a:t>Recap…</a:t>
            </a:r>
            <a:endParaRPr b="0" i="0" sz="6600" u="none" cap="none" strike="noStrike">
              <a:solidFill>
                <a:srgbClr val="000000"/>
              </a:solidFill>
              <a:latin typeface="Arial"/>
              <a:ea typeface="Arial"/>
              <a:cs typeface="Arial"/>
              <a:sym typeface="Arial"/>
            </a:endParaRPr>
          </a:p>
        </p:txBody>
      </p:sp>
      <p:sp>
        <p:nvSpPr>
          <p:cNvPr id="614" name="Google Shape;614;g2dadd651343_0_5"/>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sp>
        <p:nvSpPr>
          <p:cNvPr id="615" name="Google Shape;615;g2dadd651343_0_5"/>
          <p:cNvSpPr txBox="1"/>
          <p:nvPr/>
        </p:nvSpPr>
        <p:spPr>
          <a:xfrm>
            <a:off x="1202550" y="1895700"/>
            <a:ext cx="13528200" cy="3909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4200"/>
              <a:buFont typeface="Arial"/>
              <a:buNone/>
            </a:pPr>
            <a:r>
              <a:t/>
            </a:r>
            <a:endParaRPr b="0" i="0" sz="4200" u="none" cap="none" strike="noStrike">
              <a:solidFill>
                <a:schemeClr val="lt2"/>
              </a:solidFill>
              <a:latin typeface="Calibri"/>
              <a:ea typeface="Calibri"/>
              <a:cs typeface="Calibri"/>
              <a:sym typeface="Calibri"/>
            </a:endParaRPr>
          </a:p>
          <a:p>
            <a:pPr indent="-457200" lvl="0" marL="457200" marR="0" rtl="0" algn="l">
              <a:lnSpc>
                <a:spcPct val="100000"/>
              </a:lnSpc>
              <a:spcBef>
                <a:spcPts val="0"/>
              </a:spcBef>
              <a:spcAft>
                <a:spcPts val="0"/>
              </a:spcAft>
              <a:buClr>
                <a:schemeClr val="lt2"/>
              </a:buClr>
              <a:buSzPts val="4200"/>
              <a:buFont typeface="Calibri"/>
              <a:buChar char="●"/>
            </a:pPr>
            <a:r>
              <a:rPr b="0" i="0" lang="en-US" sz="4200" u="none" cap="none" strike="noStrike">
                <a:solidFill>
                  <a:schemeClr val="lt2"/>
                </a:solidFill>
                <a:latin typeface="Calibri"/>
                <a:ea typeface="Calibri"/>
                <a:cs typeface="Calibri"/>
                <a:sym typeface="Calibri"/>
              </a:rPr>
              <a:t>My vision and why i am offering this course</a:t>
            </a:r>
            <a:endParaRPr b="0" i="0" sz="4200" u="none" cap="none" strike="noStrike">
              <a:solidFill>
                <a:schemeClr val="lt2"/>
              </a:solidFill>
              <a:latin typeface="Calibri"/>
              <a:ea typeface="Calibri"/>
              <a:cs typeface="Calibri"/>
              <a:sym typeface="Calibri"/>
            </a:endParaRPr>
          </a:p>
          <a:p>
            <a:pPr indent="-457200" lvl="0" marL="457200" marR="0" rtl="0" algn="l">
              <a:lnSpc>
                <a:spcPct val="100000"/>
              </a:lnSpc>
              <a:spcBef>
                <a:spcPts val="0"/>
              </a:spcBef>
              <a:spcAft>
                <a:spcPts val="0"/>
              </a:spcAft>
              <a:buClr>
                <a:schemeClr val="lt2"/>
              </a:buClr>
              <a:buSzPts val="4200"/>
              <a:buFont typeface="Calibri"/>
              <a:buChar char="●"/>
            </a:pPr>
            <a:r>
              <a:rPr b="0" i="0" lang="en-US" sz="4200" u="none" cap="none" strike="noStrike">
                <a:solidFill>
                  <a:schemeClr val="lt2"/>
                </a:solidFill>
                <a:latin typeface="Calibri"/>
                <a:ea typeface="Calibri"/>
                <a:cs typeface="Calibri"/>
                <a:sym typeface="Calibri"/>
              </a:rPr>
              <a:t>What values you are getting from this course?</a:t>
            </a:r>
            <a:endParaRPr b="0" i="0" sz="4200" u="none" cap="none" strike="noStrike">
              <a:solidFill>
                <a:schemeClr val="lt2"/>
              </a:solidFill>
              <a:latin typeface="Calibri"/>
              <a:ea typeface="Calibri"/>
              <a:cs typeface="Calibri"/>
              <a:sym typeface="Calibri"/>
            </a:endParaRPr>
          </a:p>
          <a:p>
            <a:pPr indent="-457200" lvl="0" marL="457200" marR="0" rtl="0" algn="l">
              <a:lnSpc>
                <a:spcPct val="100000"/>
              </a:lnSpc>
              <a:spcBef>
                <a:spcPts val="0"/>
              </a:spcBef>
              <a:spcAft>
                <a:spcPts val="0"/>
              </a:spcAft>
              <a:buClr>
                <a:schemeClr val="lt2"/>
              </a:buClr>
              <a:buSzPts val="4200"/>
              <a:buFont typeface="Calibri"/>
              <a:buChar char="●"/>
            </a:pPr>
            <a:r>
              <a:rPr b="0" i="0" lang="en-US" sz="4200" u="none" cap="none" strike="noStrike">
                <a:solidFill>
                  <a:schemeClr val="lt2"/>
                </a:solidFill>
                <a:latin typeface="Calibri"/>
                <a:ea typeface="Calibri"/>
                <a:cs typeface="Calibri"/>
                <a:sym typeface="Calibri"/>
              </a:rPr>
              <a:t>Coach vs Training differences</a:t>
            </a:r>
            <a:endParaRPr b="0" i="0" sz="4200" u="none" cap="none" strike="noStrike">
              <a:solidFill>
                <a:schemeClr val="lt2"/>
              </a:solidFill>
              <a:latin typeface="Calibri"/>
              <a:ea typeface="Calibri"/>
              <a:cs typeface="Calibri"/>
              <a:sym typeface="Calibri"/>
            </a:endParaRPr>
          </a:p>
          <a:p>
            <a:pPr indent="-457200" lvl="0" marL="457200" marR="0" rtl="0" algn="l">
              <a:lnSpc>
                <a:spcPct val="100000"/>
              </a:lnSpc>
              <a:spcBef>
                <a:spcPts val="0"/>
              </a:spcBef>
              <a:spcAft>
                <a:spcPts val="0"/>
              </a:spcAft>
              <a:buClr>
                <a:schemeClr val="lt2"/>
              </a:buClr>
              <a:buSzPts val="4200"/>
              <a:buFont typeface="Calibri"/>
              <a:buChar char="●"/>
            </a:pPr>
            <a:r>
              <a:rPr b="0" i="0" lang="en-US" sz="4200" u="none" cap="none" strike="noStrike">
                <a:solidFill>
                  <a:schemeClr val="lt2"/>
                </a:solidFill>
                <a:latin typeface="Calibri"/>
                <a:ea typeface="Calibri"/>
                <a:cs typeface="Calibri"/>
                <a:sym typeface="Calibri"/>
              </a:rPr>
              <a:t>Why you have to participate in my training?</a:t>
            </a:r>
            <a:endParaRPr b="0" i="0" sz="4200" u="none" cap="none" strike="noStrike">
              <a:solidFill>
                <a:schemeClr val="lt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2"/>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619" name="Shape 619"/>
        <p:cNvGrpSpPr/>
        <p:nvPr/>
      </p:nvGrpSpPr>
      <p:grpSpPr>
        <a:xfrm>
          <a:off x="0" y="0"/>
          <a:ext cx="0" cy="0"/>
          <a:chOff x="0" y="0"/>
          <a:chExt cx="0" cy="0"/>
        </a:xfrm>
      </p:grpSpPr>
      <p:sp>
        <p:nvSpPr>
          <p:cNvPr id="620" name="Google Shape;620;p44"/>
          <p:cNvSpPr txBox="1"/>
          <p:nvPr/>
        </p:nvSpPr>
        <p:spPr>
          <a:xfrm>
            <a:off x="3141584" y="1179789"/>
            <a:ext cx="11641216" cy="935577"/>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599"/>
              <a:buFont typeface="Arial"/>
              <a:buNone/>
            </a:pPr>
            <a:r>
              <a:rPr b="0" i="0" lang="en-US" sz="5599" u="none" cap="none" strike="noStrike">
                <a:solidFill>
                  <a:srgbClr val="FFFFFF"/>
                </a:solidFill>
                <a:latin typeface="Arial"/>
                <a:ea typeface="Arial"/>
                <a:cs typeface="Arial"/>
                <a:sym typeface="Arial"/>
              </a:rPr>
              <a:t>But Our offer for you today </a:t>
            </a:r>
            <a:endParaRPr b="0" i="0" sz="1400" u="none" cap="none" strike="noStrike">
              <a:solidFill>
                <a:srgbClr val="000000"/>
              </a:solidFill>
              <a:latin typeface="Arial"/>
              <a:ea typeface="Arial"/>
              <a:cs typeface="Arial"/>
              <a:sym typeface="Arial"/>
            </a:endParaRPr>
          </a:p>
        </p:txBody>
      </p:sp>
      <p:sp>
        <p:nvSpPr>
          <p:cNvPr id="621" name="Google Shape;621;p44"/>
          <p:cNvSpPr txBox="1"/>
          <p:nvPr/>
        </p:nvSpPr>
        <p:spPr>
          <a:xfrm>
            <a:off x="3350528" y="2854325"/>
            <a:ext cx="9409500" cy="1508400"/>
          </a:xfrm>
          <a:prstGeom prst="rect">
            <a:avLst/>
          </a:prstGeom>
          <a:noFill/>
          <a:ln>
            <a:noFill/>
          </a:ln>
        </p:spPr>
        <p:txBody>
          <a:bodyPr anchorCtr="0" anchor="t" bIns="0" lIns="0" spcFirstLastPara="1" rIns="0" wrap="square" tIns="0">
            <a:spAutoFit/>
          </a:bodyPr>
          <a:lstStyle/>
          <a:p>
            <a:pPr indent="0" lvl="0" marL="0" marR="0" rtl="0" algn="ctr">
              <a:lnSpc>
                <a:spcPct val="130003"/>
              </a:lnSpc>
              <a:spcBef>
                <a:spcPts val="0"/>
              </a:spcBef>
              <a:spcAft>
                <a:spcPts val="0"/>
              </a:spcAft>
              <a:buClr>
                <a:srgbClr val="000000"/>
              </a:buClr>
              <a:buSzPts val="9799"/>
              <a:buFont typeface="Arial"/>
              <a:buNone/>
            </a:pPr>
            <a:r>
              <a:rPr b="0" i="0" lang="en-US" sz="9799" u="none" cap="none" strike="noStrike">
                <a:solidFill>
                  <a:srgbClr val="FFFFFF"/>
                </a:solidFill>
                <a:latin typeface="Arial"/>
                <a:ea typeface="Arial"/>
                <a:cs typeface="Arial"/>
                <a:sym typeface="Arial"/>
              </a:rPr>
              <a:t>₹8,999+ GST</a:t>
            </a:r>
            <a:endParaRPr b="0" i="0" sz="1400" u="none" cap="none" strike="noStrike">
              <a:solidFill>
                <a:srgbClr val="000000"/>
              </a:solidFill>
              <a:latin typeface="Arial"/>
              <a:ea typeface="Arial"/>
              <a:cs typeface="Arial"/>
              <a:sym typeface="Arial"/>
            </a:endParaRPr>
          </a:p>
        </p:txBody>
      </p:sp>
      <p:sp>
        <p:nvSpPr>
          <p:cNvPr id="622" name="Google Shape;622;p44"/>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sp>
        <p:nvSpPr>
          <p:cNvPr id="623" name="Google Shape;623;p44"/>
          <p:cNvSpPr txBox="1"/>
          <p:nvPr>
            <p:ph type="title"/>
          </p:nvPr>
        </p:nvSpPr>
        <p:spPr>
          <a:xfrm>
            <a:off x="990600" y="7031417"/>
            <a:ext cx="15544800" cy="153413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lt1"/>
              </a:buClr>
              <a:buSzPct val="100000"/>
              <a:buFont typeface="Arial"/>
              <a:buNone/>
            </a:pPr>
            <a:br>
              <a:rPr lang="en-US">
                <a:solidFill>
                  <a:schemeClr val="lt1"/>
                </a:solidFill>
                <a:latin typeface="Arial"/>
                <a:ea typeface="Arial"/>
                <a:cs typeface="Arial"/>
                <a:sym typeface="Arial"/>
              </a:rPr>
            </a:br>
            <a:br>
              <a:rPr lang="en-US">
                <a:solidFill>
                  <a:schemeClr val="lt1"/>
                </a:solidFill>
                <a:latin typeface="Arial"/>
                <a:ea typeface="Arial"/>
                <a:cs typeface="Arial"/>
                <a:sym typeface="Arial"/>
              </a:rPr>
            </a:br>
            <a:r>
              <a:rPr lang="en-US">
                <a:solidFill>
                  <a:schemeClr val="lt1"/>
                </a:solidFill>
                <a:latin typeface="Arial"/>
                <a:ea typeface="Arial"/>
                <a:cs typeface="Arial"/>
                <a:sym typeface="Arial"/>
              </a:rPr>
              <a:t>100% Money back Guarantee if you don’t make money in 100 Days</a:t>
            </a:r>
            <a:endParaRPr>
              <a:solidFill>
                <a:schemeClr val="lt1"/>
              </a:solidFill>
              <a:latin typeface="Arial"/>
              <a:ea typeface="Arial"/>
              <a:cs typeface="Arial"/>
              <a:sym typeface="Arial"/>
            </a:endParaRPr>
          </a:p>
        </p:txBody>
      </p:sp>
      <p:pic>
        <p:nvPicPr>
          <p:cNvPr id="624" name="Google Shape;624;p44"/>
          <p:cNvPicPr preferRelativeResize="0"/>
          <p:nvPr/>
        </p:nvPicPr>
        <p:blipFill rotWithShape="1">
          <a:blip r:embed="rId4">
            <a:alphaModFix/>
          </a:blip>
          <a:srcRect b="0" l="0" r="0" t="0"/>
          <a:stretch/>
        </p:blipFill>
        <p:spPr>
          <a:xfrm>
            <a:off x="12365117" y="4603322"/>
            <a:ext cx="5562600" cy="3973286"/>
          </a:xfrm>
          <a:prstGeom prst="rect">
            <a:avLst/>
          </a:prstGeom>
          <a:noFill/>
          <a:ln>
            <a:noFill/>
          </a:ln>
        </p:spPr>
      </p:pic>
      <p:sp>
        <p:nvSpPr>
          <p:cNvPr id="625" name="Google Shape;625;p44"/>
          <p:cNvSpPr txBox="1"/>
          <p:nvPr/>
        </p:nvSpPr>
        <p:spPr>
          <a:xfrm>
            <a:off x="5375230" y="8817199"/>
            <a:ext cx="7772400" cy="4704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*Terms and Conditions apply </a:t>
            </a:r>
            <a:endParaRPr b="0" i="0" sz="2000" u="none" cap="none" strike="noStrike">
              <a:solidFill>
                <a:schemeClr val="lt1"/>
              </a:solidFill>
              <a:latin typeface="Calibri"/>
              <a:ea typeface="Calibri"/>
              <a:cs typeface="Calibri"/>
              <a:sym typeface="Calibri"/>
            </a:endParaRPr>
          </a:p>
        </p:txBody>
      </p:sp>
      <p:sp>
        <p:nvSpPr>
          <p:cNvPr id="626" name="Google Shape;626;p44"/>
          <p:cNvSpPr/>
          <p:nvPr/>
        </p:nvSpPr>
        <p:spPr>
          <a:xfrm>
            <a:off x="3350533" y="4362722"/>
            <a:ext cx="8991600" cy="819900"/>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accent2"/>
                </a:solidFill>
                <a:latin typeface="Calibri"/>
                <a:ea typeface="Calibri"/>
                <a:cs typeface="Calibri"/>
                <a:sym typeface="Calibri"/>
              </a:rPr>
              <a:t>OFFER  IS VALID FOR 20 MINS ONLY</a:t>
            </a:r>
            <a:endParaRPr b="0" i="0" sz="1400" u="none" cap="none" strike="noStrike">
              <a:solidFill>
                <a:srgbClr val="000000"/>
              </a:solidFill>
              <a:latin typeface="Arial"/>
              <a:ea typeface="Arial"/>
              <a:cs typeface="Arial"/>
              <a:sym typeface="Arial"/>
            </a:endParaRPr>
          </a:p>
        </p:txBody>
      </p:sp>
      <p:sp>
        <p:nvSpPr>
          <p:cNvPr id="627" name="Google Shape;627;p44"/>
          <p:cNvSpPr/>
          <p:nvPr/>
        </p:nvSpPr>
        <p:spPr>
          <a:xfrm>
            <a:off x="3350533" y="5969372"/>
            <a:ext cx="8991600" cy="819900"/>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accent2"/>
                </a:solidFill>
                <a:latin typeface="Calibri"/>
                <a:ea typeface="Calibri"/>
                <a:cs typeface="Calibri"/>
                <a:sym typeface="Calibri"/>
              </a:rPr>
              <a:t>Only 40 Slots available - First come basis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txBox="1"/>
          <p:nvPr/>
        </p:nvSpPr>
        <p:spPr>
          <a:xfrm>
            <a:off x="219075" y="241247"/>
            <a:ext cx="9144000" cy="1422308"/>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Clr>
                <a:srgbClr val="000000"/>
              </a:buClr>
              <a:buSzPts val="8752"/>
              <a:buFont typeface="Arial"/>
              <a:buNone/>
            </a:pPr>
            <a:r>
              <a:rPr b="0" i="0" lang="en-US" sz="8752" u="none" cap="none" strike="noStrike">
                <a:solidFill>
                  <a:srgbClr val="2A2E3A"/>
                </a:solidFill>
                <a:latin typeface="Arial"/>
                <a:ea typeface="Arial"/>
                <a:cs typeface="Arial"/>
                <a:sym typeface="Arial"/>
              </a:rPr>
              <a:t>About me</a:t>
            </a:r>
            <a:endParaRPr b="0" i="0" sz="1400" u="none" cap="none" strike="noStrike">
              <a:solidFill>
                <a:srgbClr val="000000"/>
              </a:solidFill>
              <a:latin typeface="Arial"/>
              <a:ea typeface="Arial"/>
              <a:cs typeface="Arial"/>
              <a:sym typeface="Arial"/>
            </a:endParaRPr>
          </a:p>
        </p:txBody>
      </p:sp>
      <p:sp>
        <p:nvSpPr>
          <p:cNvPr id="134" name="Google Shape;134;p5"/>
          <p:cNvSpPr/>
          <p:nvPr/>
        </p:nvSpPr>
        <p:spPr>
          <a:xfrm>
            <a:off x="16499260" y="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pic>
        <p:nvPicPr>
          <p:cNvPr id="135" name="Google Shape;135;p5"/>
          <p:cNvPicPr preferRelativeResize="0"/>
          <p:nvPr/>
        </p:nvPicPr>
        <p:blipFill rotWithShape="1">
          <a:blip r:embed="rId4">
            <a:alphaModFix/>
          </a:blip>
          <a:srcRect b="0" l="0" r="0" t="0"/>
          <a:stretch/>
        </p:blipFill>
        <p:spPr>
          <a:xfrm>
            <a:off x="457201" y="1663551"/>
            <a:ext cx="4114799" cy="3086101"/>
          </a:xfrm>
          <a:prstGeom prst="rect">
            <a:avLst/>
          </a:prstGeom>
          <a:noFill/>
          <a:ln>
            <a:noFill/>
          </a:ln>
        </p:spPr>
      </p:pic>
      <p:pic>
        <p:nvPicPr>
          <p:cNvPr id="136" name="Google Shape;136;p5"/>
          <p:cNvPicPr preferRelativeResize="0"/>
          <p:nvPr/>
        </p:nvPicPr>
        <p:blipFill rotWithShape="1">
          <a:blip r:embed="rId5">
            <a:alphaModFix/>
          </a:blip>
          <a:srcRect b="0" l="0" r="0" t="0"/>
          <a:stretch/>
        </p:blipFill>
        <p:spPr>
          <a:xfrm>
            <a:off x="4895975" y="1739756"/>
            <a:ext cx="4114799" cy="2933701"/>
          </a:xfrm>
          <a:prstGeom prst="rect">
            <a:avLst/>
          </a:prstGeom>
          <a:noFill/>
          <a:ln>
            <a:noFill/>
          </a:ln>
        </p:spPr>
      </p:pic>
      <p:sp>
        <p:nvSpPr>
          <p:cNvPr id="137" name="Google Shape;137;p5"/>
          <p:cNvSpPr txBox="1"/>
          <p:nvPr/>
        </p:nvSpPr>
        <p:spPr>
          <a:xfrm>
            <a:off x="609200" y="4973472"/>
            <a:ext cx="9144000" cy="1347000"/>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Clr>
                <a:srgbClr val="000000"/>
              </a:buClr>
              <a:buSzPts val="8752"/>
              <a:buFont typeface="Arial"/>
              <a:buNone/>
            </a:pPr>
            <a:r>
              <a:rPr b="0" i="0" lang="en-US" sz="8752" u="none" cap="none" strike="noStrike">
                <a:solidFill>
                  <a:srgbClr val="2A2E3A"/>
                </a:solidFill>
                <a:latin typeface="Arial"/>
                <a:ea typeface="Arial"/>
                <a:cs typeface="Arial"/>
                <a:sym typeface="Arial"/>
              </a:rPr>
              <a:t>Featured in</a:t>
            </a:r>
            <a:endParaRPr b="0" i="0" sz="1400" u="none" cap="none" strike="noStrike">
              <a:solidFill>
                <a:srgbClr val="000000"/>
              </a:solidFill>
              <a:latin typeface="Arial"/>
              <a:ea typeface="Arial"/>
              <a:cs typeface="Arial"/>
              <a:sym typeface="Arial"/>
            </a:endParaRPr>
          </a:p>
        </p:txBody>
      </p:sp>
      <p:pic>
        <p:nvPicPr>
          <p:cNvPr id="138" name="Google Shape;138;p5"/>
          <p:cNvPicPr preferRelativeResize="0"/>
          <p:nvPr/>
        </p:nvPicPr>
        <p:blipFill rotWithShape="1">
          <a:blip r:embed="rId6">
            <a:alphaModFix/>
          </a:blip>
          <a:srcRect b="0" l="0" r="0" t="0"/>
          <a:stretch/>
        </p:blipFill>
        <p:spPr>
          <a:xfrm>
            <a:off x="844050" y="6544300"/>
            <a:ext cx="5008726" cy="2933699"/>
          </a:xfrm>
          <a:prstGeom prst="rect">
            <a:avLst/>
          </a:prstGeom>
          <a:noFill/>
          <a:ln>
            <a:noFill/>
          </a:ln>
        </p:spPr>
      </p:pic>
      <p:pic>
        <p:nvPicPr>
          <p:cNvPr id="139" name="Google Shape;139;p5"/>
          <p:cNvPicPr preferRelativeResize="0"/>
          <p:nvPr/>
        </p:nvPicPr>
        <p:blipFill rotWithShape="1">
          <a:blip r:embed="rId7">
            <a:alphaModFix/>
          </a:blip>
          <a:srcRect b="0" l="0" r="0" t="0"/>
          <a:stretch/>
        </p:blipFill>
        <p:spPr>
          <a:xfrm>
            <a:off x="6768750" y="5787025"/>
            <a:ext cx="4720751" cy="3850825"/>
          </a:xfrm>
          <a:prstGeom prst="rect">
            <a:avLst/>
          </a:prstGeom>
          <a:noFill/>
          <a:ln>
            <a:noFill/>
          </a:ln>
        </p:spPr>
      </p:pic>
      <p:pic>
        <p:nvPicPr>
          <p:cNvPr id="140" name="Google Shape;140;p5"/>
          <p:cNvPicPr preferRelativeResize="0"/>
          <p:nvPr/>
        </p:nvPicPr>
        <p:blipFill rotWithShape="1">
          <a:blip r:embed="rId8">
            <a:alphaModFix/>
          </a:blip>
          <a:srcRect b="0" l="0" r="0" t="0"/>
          <a:stretch/>
        </p:blipFill>
        <p:spPr>
          <a:xfrm>
            <a:off x="9753201" y="1563543"/>
            <a:ext cx="3286125" cy="3286125"/>
          </a:xfrm>
          <a:prstGeom prst="rect">
            <a:avLst/>
          </a:prstGeom>
          <a:noFill/>
          <a:ln>
            <a:noFill/>
          </a:ln>
        </p:spPr>
      </p:pic>
      <p:pic>
        <p:nvPicPr>
          <p:cNvPr id="141" name="Google Shape;141;p5"/>
          <p:cNvPicPr preferRelativeResize="0"/>
          <p:nvPr/>
        </p:nvPicPr>
        <p:blipFill rotWithShape="1">
          <a:blip r:embed="rId9">
            <a:alphaModFix/>
          </a:blip>
          <a:srcRect b="0" l="0" r="0" t="0"/>
          <a:stretch/>
        </p:blipFill>
        <p:spPr>
          <a:xfrm>
            <a:off x="12134825" y="5787023"/>
            <a:ext cx="2658505" cy="1422300"/>
          </a:xfrm>
          <a:prstGeom prst="rect">
            <a:avLst/>
          </a:prstGeom>
          <a:noFill/>
          <a:ln>
            <a:noFill/>
          </a:ln>
        </p:spPr>
      </p:pic>
      <p:pic>
        <p:nvPicPr>
          <p:cNvPr id="142" name="Google Shape;142;p5"/>
          <p:cNvPicPr preferRelativeResize="0"/>
          <p:nvPr/>
        </p:nvPicPr>
        <p:blipFill rotWithShape="1">
          <a:blip r:embed="rId10">
            <a:alphaModFix/>
          </a:blip>
          <a:srcRect b="0" l="0" r="0" t="0"/>
          <a:stretch/>
        </p:blipFill>
        <p:spPr>
          <a:xfrm>
            <a:off x="11489501" y="7386705"/>
            <a:ext cx="3817151" cy="1978575"/>
          </a:xfrm>
          <a:prstGeom prst="rect">
            <a:avLst/>
          </a:prstGeom>
          <a:noFill/>
          <a:ln>
            <a:noFill/>
          </a:ln>
        </p:spPr>
      </p:pic>
      <p:pic>
        <p:nvPicPr>
          <p:cNvPr id="143" name="Google Shape;143;p5"/>
          <p:cNvPicPr preferRelativeResize="0"/>
          <p:nvPr/>
        </p:nvPicPr>
        <p:blipFill rotWithShape="1">
          <a:blip r:embed="rId11">
            <a:alphaModFix/>
          </a:blip>
          <a:srcRect b="0" l="0" r="0" t="0"/>
          <a:stretch/>
        </p:blipFill>
        <p:spPr>
          <a:xfrm>
            <a:off x="15223824" y="5787015"/>
            <a:ext cx="1775425" cy="1775425"/>
          </a:xfrm>
          <a:prstGeom prst="rect">
            <a:avLst/>
          </a:prstGeom>
          <a:noFill/>
          <a:ln>
            <a:noFill/>
          </a:ln>
        </p:spPr>
      </p:pic>
      <p:pic>
        <p:nvPicPr>
          <p:cNvPr id="144" name="Google Shape;144;p5"/>
          <p:cNvPicPr preferRelativeResize="0"/>
          <p:nvPr/>
        </p:nvPicPr>
        <p:blipFill rotWithShape="1">
          <a:blip r:embed="rId12">
            <a:alphaModFix/>
          </a:blip>
          <a:srcRect b="0" l="0" r="0" t="0"/>
          <a:stretch/>
        </p:blipFill>
        <p:spPr>
          <a:xfrm>
            <a:off x="15223826" y="8010755"/>
            <a:ext cx="3019425" cy="1924050"/>
          </a:xfrm>
          <a:prstGeom prst="rect">
            <a:avLst/>
          </a:prstGeom>
          <a:noFill/>
          <a:ln>
            <a:noFill/>
          </a:ln>
        </p:spPr>
      </p:pic>
      <p:pic>
        <p:nvPicPr>
          <p:cNvPr id="145" name="Google Shape;145;p5"/>
          <p:cNvPicPr preferRelativeResize="0"/>
          <p:nvPr/>
        </p:nvPicPr>
        <p:blipFill rotWithShape="1">
          <a:blip r:embed="rId13">
            <a:alphaModFix/>
          </a:blip>
          <a:srcRect b="0" l="0" r="0" t="0"/>
          <a:stretch/>
        </p:blipFill>
        <p:spPr>
          <a:xfrm>
            <a:off x="13544025" y="1663550"/>
            <a:ext cx="3563894" cy="3186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631" name="Shape 631"/>
        <p:cNvGrpSpPr/>
        <p:nvPr/>
      </p:nvGrpSpPr>
      <p:grpSpPr>
        <a:xfrm>
          <a:off x="0" y="0"/>
          <a:ext cx="0" cy="0"/>
          <a:chOff x="0" y="0"/>
          <a:chExt cx="0" cy="0"/>
        </a:xfrm>
      </p:grpSpPr>
      <p:sp>
        <p:nvSpPr>
          <p:cNvPr id="632" name="Google Shape;632;g27049a70411_0_11"/>
          <p:cNvSpPr txBox="1"/>
          <p:nvPr/>
        </p:nvSpPr>
        <p:spPr>
          <a:xfrm>
            <a:off x="771525" y="2983880"/>
            <a:ext cx="16745100" cy="338610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Clr>
                <a:srgbClr val="000000"/>
              </a:buClr>
              <a:buSzPts val="21999"/>
              <a:buFont typeface="Arial"/>
              <a:buNone/>
            </a:pPr>
            <a:r>
              <a:rPr b="1" i="0" lang="en-US" sz="21999" u="none" cap="none" strike="noStrike">
                <a:solidFill>
                  <a:srgbClr val="FFFFFF"/>
                </a:solidFill>
                <a:latin typeface="Open Sans"/>
                <a:ea typeface="Open Sans"/>
                <a:cs typeface="Open Sans"/>
                <a:sym typeface="Open Sans"/>
              </a:rPr>
              <a:t>Thank you!</a:t>
            </a:r>
            <a:endParaRPr b="0" i="0" sz="1400" u="none" cap="none" strike="noStrike">
              <a:solidFill>
                <a:srgbClr val="000000"/>
              </a:solidFill>
              <a:latin typeface="Arial"/>
              <a:ea typeface="Arial"/>
              <a:cs typeface="Arial"/>
              <a:sym typeface="Arial"/>
            </a:endParaRPr>
          </a:p>
        </p:txBody>
      </p:sp>
      <p:sp>
        <p:nvSpPr>
          <p:cNvPr id="633" name="Google Shape;633;g27049a70411_0_11"/>
          <p:cNvSpPr txBox="1"/>
          <p:nvPr/>
        </p:nvSpPr>
        <p:spPr>
          <a:xfrm>
            <a:off x="3449806" y="2079667"/>
            <a:ext cx="11388300" cy="615600"/>
          </a:xfrm>
          <a:prstGeom prst="rect">
            <a:avLst/>
          </a:prstGeom>
          <a:noFill/>
          <a:ln>
            <a:noFill/>
          </a:ln>
        </p:spPr>
        <p:txBody>
          <a:bodyPr anchorCtr="0" anchor="t" bIns="0" lIns="0" spcFirstLastPara="1" rIns="0" wrap="square" tIns="0">
            <a:spAutoFit/>
          </a:bodyPr>
          <a:lstStyle/>
          <a:p>
            <a:pPr indent="0" lvl="0" marL="0" marR="0" rtl="0" algn="ctr">
              <a:lnSpc>
                <a:spcPct val="110002"/>
              </a:lnSpc>
              <a:spcBef>
                <a:spcPts val="0"/>
              </a:spcBef>
              <a:spcAft>
                <a:spcPts val="0"/>
              </a:spcAft>
              <a:buClr>
                <a:srgbClr val="000000"/>
              </a:buClr>
              <a:buSzPts val="3999"/>
              <a:buFont typeface="Arial"/>
              <a:buNone/>
            </a:pPr>
            <a:r>
              <a:rPr b="0" i="0" lang="en-US" sz="3999" u="none" cap="none" strike="noStrike">
                <a:solidFill>
                  <a:srgbClr val="FFFFFF"/>
                </a:solidFill>
                <a:latin typeface="Open Sans"/>
                <a:ea typeface="Open Sans"/>
                <a:cs typeface="Open Sans"/>
                <a:sym typeface="Open Sans"/>
              </a:rPr>
              <a:t>Keshav moorthy Chandrashekar </a:t>
            </a:r>
            <a:endParaRPr b="0" i="0" sz="1400" u="none" cap="none" strike="noStrike">
              <a:solidFill>
                <a:srgbClr val="000000"/>
              </a:solidFill>
              <a:latin typeface="Arial"/>
              <a:ea typeface="Arial"/>
              <a:cs typeface="Arial"/>
              <a:sym typeface="Arial"/>
            </a:endParaRPr>
          </a:p>
        </p:txBody>
      </p:sp>
      <p:sp>
        <p:nvSpPr>
          <p:cNvPr id="634" name="Google Shape;634;g27049a70411_0_11"/>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6"/>
          <p:cNvSpPr txBox="1"/>
          <p:nvPr/>
        </p:nvSpPr>
        <p:spPr>
          <a:xfrm>
            <a:off x="219075" y="241247"/>
            <a:ext cx="9144000" cy="1422308"/>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Clr>
                <a:srgbClr val="000000"/>
              </a:buClr>
              <a:buSzPts val="8752"/>
              <a:buFont typeface="Arial"/>
              <a:buNone/>
            </a:pPr>
            <a:r>
              <a:rPr b="0" i="0" lang="en-US" sz="8752" u="none" cap="none" strike="noStrike">
                <a:solidFill>
                  <a:srgbClr val="2A2E3A"/>
                </a:solidFill>
                <a:latin typeface="Arial"/>
                <a:ea typeface="Arial"/>
                <a:cs typeface="Arial"/>
                <a:sym typeface="Arial"/>
              </a:rPr>
              <a:t>My Story</a:t>
            </a:r>
            <a:endParaRPr b="0" i="0" sz="1400" u="none" cap="none" strike="noStrike">
              <a:solidFill>
                <a:srgbClr val="000000"/>
              </a:solidFill>
              <a:latin typeface="Arial"/>
              <a:ea typeface="Arial"/>
              <a:cs typeface="Arial"/>
              <a:sym typeface="Arial"/>
            </a:endParaRPr>
          </a:p>
        </p:txBody>
      </p:sp>
      <p:sp>
        <p:nvSpPr>
          <p:cNvPr id="151" name="Google Shape;151;p6"/>
          <p:cNvSpPr txBox="1"/>
          <p:nvPr/>
        </p:nvSpPr>
        <p:spPr>
          <a:xfrm>
            <a:off x="228084" y="1663555"/>
            <a:ext cx="17602800" cy="5369400"/>
          </a:xfrm>
          <a:prstGeom prst="rect">
            <a:avLst/>
          </a:prstGeom>
          <a:noFill/>
          <a:ln>
            <a:noFill/>
          </a:ln>
        </p:spPr>
        <p:txBody>
          <a:bodyPr anchorCtr="0" anchor="t" bIns="0" lIns="0" spcFirstLastPara="1" rIns="0" wrap="square" tIns="0">
            <a:spAutoFit/>
          </a:bodyPr>
          <a:lstStyle/>
          <a:p>
            <a:pPr indent="-348683" lvl="1" marL="697367" marR="0" rtl="0" algn="just">
              <a:lnSpc>
                <a:spcPct val="140000"/>
              </a:lnSpc>
              <a:spcBef>
                <a:spcPts val="0"/>
              </a:spcBef>
              <a:spcAft>
                <a:spcPts val="0"/>
              </a:spcAft>
              <a:buClr>
                <a:srgbClr val="2A2E3A"/>
              </a:buClr>
              <a:buSzPts val="3230"/>
              <a:buFont typeface="Arial"/>
              <a:buChar char="•"/>
            </a:pPr>
            <a:r>
              <a:rPr b="0" i="0" lang="en-US" sz="3230" u="none" cap="none" strike="noStrike">
                <a:solidFill>
                  <a:srgbClr val="2A2E3A"/>
                </a:solidFill>
                <a:latin typeface="Arial"/>
                <a:ea typeface="Arial"/>
                <a:cs typeface="Arial"/>
                <a:sym typeface="Arial"/>
              </a:rPr>
              <a:t>I was broke. </a:t>
            </a:r>
            <a:endParaRPr b="0" i="0" sz="3230" u="none" cap="none" strike="noStrike">
              <a:solidFill>
                <a:srgbClr val="2A2E3A"/>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3230" u="none" cap="none" strike="noStrike">
                <a:solidFill>
                  <a:srgbClr val="2A2E3A"/>
                </a:solidFill>
                <a:latin typeface="Arial"/>
                <a:ea typeface="Arial"/>
                <a:cs typeface="Arial"/>
                <a:sym typeface="Arial"/>
              </a:rPr>
              <a:t>Alternative source of income</a:t>
            </a:r>
            <a:endParaRPr b="0" i="0" sz="3230" u="none" cap="none" strike="noStrike">
              <a:solidFill>
                <a:srgbClr val="2A2E3A"/>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3230" u="none" cap="none" strike="noStrike">
                <a:solidFill>
                  <a:srgbClr val="2A2E3A"/>
                </a:solidFill>
                <a:latin typeface="Arial"/>
                <a:ea typeface="Arial"/>
                <a:cs typeface="Arial"/>
                <a:sym typeface="Arial"/>
              </a:rPr>
              <a:t>Job security</a:t>
            </a:r>
            <a:endParaRPr b="0" i="0" sz="3230" u="none" cap="none" strike="noStrike">
              <a:solidFill>
                <a:srgbClr val="2A2E3A"/>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3230" u="none" cap="none" strike="noStrike">
                <a:solidFill>
                  <a:srgbClr val="2A2E3A"/>
                </a:solidFill>
                <a:latin typeface="Arial"/>
                <a:ea typeface="Arial"/>
                <a:cs typeface="Arial"/>
                <a:sym typeface="Arial"/>
              </a:rPr>
              <a:t>Rat race</a:t>
            </a:r>
            <a:endParaRPr b="0" i="0" sz="3230" u="none" cap="none" strike="noStrike">
              <a:solidFill>
                <a:srgbClr val="2A2E3A"/>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3230" u="none" cap="none" strike="noStrike">
                <a:solidFill>
                  <a:srgbClr val="2A2E3A"/>
                </a:solidFill>
                <a:latin typeface="Arial"/>
                <a:ea typeface="Arial"/>
                <a:cs typeface="Arial"/>
                <a:sym typeface="Arial"/>
              </a:rPr>
              <a:t>Change</a:t>
            </a:r>
            <a:endParaRPr b="0" i="0" sz="1400" u="none" cap="none" strike="noStrike">
              <a:solidFill>
                <a:srgbClr val="000000"/>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3230" u="none" cap="none" strike="noStrike">
                <a:solidFill>
                  <a:srgbClr val="2A2E3A"/>
                </a:solidFill>
                <a:latin typeface="Arial"/>
                <a:ea typeface="Arial"/>
                <a:cs typeface="Arial"/>
                <a:sym typeface="Arial"/>
              </a:rPr>
              <a:t>Learning and coaching</a:t>
            </a:r>
            <a:endParaRPr b="0" i="0" sz="1400" u="none" cap="none" strike="noStrike">
              <a:solidFill>
                <a:srgbClr val="000000"/>
              </a:solidFill>
              <a:latin typeface="Arial"/>
              <a:ea typeface="Arial"/>
              <a:cs typeface="Arial"/>
              <a:sym typeface="Arial"/>
            </a:endParaRPr>
          </a:p>
          <a:p>
            <a:pPr indent="-348683" lvl="1" marL="697367" marR="0" rtl="0" algn="just">
              <a:lnSpc>
                <a:spcPct val="140000"/>
              </a:lnSpc>
              <a:spcBef>
                <a:spcPts val="0"/>
              </a:spcBef>
              <a:spcAft>
                <a:spcPts val="0"/>
              </a:spcAft>
              <a:buClr>
                <a:srgbClr val="2A2E3A"/>
              </a:buClr>
              <a:buSzPts val="3230"/>
              <a:buFont typeface="Arial"/>
              <a:buChar char="•"/>
            </a:pPr>
            <a:r>
              <a:rPr b="0" i="0" lang="en-US" sz="3230" u="none" cap="none" strike="noStrike">
                <a:solidFill>
                  <a:srgbClr val="2A2E3A"/>
                </a:solidFill>
                <a:latin typeface="Arial"/>
                <a:ea typeface="Arial"/>
                <a:cs typeface="Arial"/>
                <a:sym typeface="Arial"/>
              </a:rPr>
              <a:t>consistency and persistent </a:t>
            </a:r>
            <a:endParaRPr b="0" i="0" sz="1400" u="none" cap="none" strike="noStrike">
              <a:solidFill>
                <a:srgbClr val="000000"/>
              </a:solidFill>
              <a:latin typeface="Arial"/>
              <a:ea typeface="Arial"/>
              <a:cs typeface="Arial"/>
              <a:sym typeface="Arial"/>
            </a:endParaRPr>
          </a:p>
          <a:p>
            <a:pPr indent="-143576" lvl="1" marL="697367" marR="0" rtl="0" algn="just">
              <a:lnSpc>
                <a:spcPct val="140000"/>
              </a:lnSpc>
              <a:spcBef>
                <a:spcPts val="0"/>
              </a:spcBef>
              <a:spcAft>
                <a:spcPts val="0"/>
              </a:spcAft>
              <a:buClr>
                <a:schemeClr val="dk1"/>
              </a:buClr>
              <a:buSzPts val="3230"/>
              <a:buFont typeface="Arial"/>
              <a:buNone/>
            </a:pPr>
            <a:r>
              <a:t/>
            </a:r>
            <a:endParaRPr b="0" i="0" sz="3230" u="none" cap="none" strike="noStrike">
              <a:solidFill>
                <a:srgbClr val="2A2E3A"/>
              </a:solidFill>
              <a:latin typeface="Arial"/>
              <a:ea typeface="Arial"/>
              <a:cs typeface="Arial"/>
              <a:sym typeface="Arial"/>
            </a:endParaRPr>
          </a:p>
        </p:txBody>
      </p:sp>
      <p:sp>
        <p:nvSpPr>
          <p:cNvPr id="152" name="Google Shape;152;p6"/>
          <p:cNvSpPr/>
          <p:nvPr/>
        </p:nvSpPr>
        <p:spPr>
          <a:xfrm>
            <a:off x="16499260" y="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3">
              <a:alphaModFix/>
            </a:blip>
            <a:stretch>
              <a:fillRect b="0" l="0" r="0"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1822"/>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1822"/>
                                        <p:tgtEl>
                                          <p:spTgt spid="1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animEffect filter="fade" transition="in">
                                      <p:cBhvr>
                                        <p:cTn dur="1822"/>
                                        <p:tgtEl>
                                          <p:spTgt spid="1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animEffect filter="fade" transition="in">
                                      <p:cBhvr>
                                        <p:cTn dur="1822"/>
                                        <p:tgtEl>
                                          <p:spTgt spid="1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4" st="4"/>
                                            </p:txEl>
                                          </p:spTgt>
                                        </p:tgtEl>
                                        <p:attrNameLst>
                                          <p:attrName>style.visibility</p:attrName>
                                        </p:attrNameLst>
                                      </p:cBhvr>
                                      <p:to>
                                        <p:strVal val="visible"/>
                                      </p:to>
                                    </p:set>
                                    <p:animEffect filter="fade" transition="in">
                                      <p:cBhvr>
                                        <p:cTn dur="1822"/>
                                        <p:tgtEl>
                                          <p:spTgt spid="1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5" st="5"/>
                                            </p:txEl>
                                          </p:spTgt>
                                        </p:tgtEl>
                                        <p:attrNameLst>
                                          <p:attrName>style.visibility</p:attrName>
                                        </p:attrNameLst>
                                      </p:cBhvr>
                                      <p:to>
                                        <p:strVal val="visible"/>
                                      </p:to>
                                    </p:set>
                                    <p:animEffect filter="fade" transition="in">
                                      <p:cBhvr>
                                        <p:cTn dur="1822"/>
                                        <p:tgtEl>
                                          <p:spTgt spid="1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6" st="6"/>
                                            </p:txEl>
                                          </p:spTgt>
                                        </p:tgtEl>
                                        <p:attrNameLst>
                                          <p:attrName>style.visibility</p:attrName>
                                        </p:attrNameLst>
                                      </p:cBhvr>
                                      <p:to>
                                        <p:strVal val="visible"/>
                                      </p:to>
                                    </p:set>
                                    <p:animEffect filter="fade" transition="in">
                                      <p:cBhvr>
                                        <p:cTn dur="1822"/>
                                        <p:tgtEl>
                                          <p:spTgt spid="1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7" st="7"/>
                                            </p:txEl>
                                          </p:spTgt>
                                        </p:tgtEl>
                                        <p:attrNameLst>
                                          <p:attrName>style.visibility</p:attrName>
                                        </p:attrNameLst>
                                      </p:cBhvr>
                                      <p:to>
                                        <p:strVal val="visible"/>
                                      </p:to>
                                    </p:set>
                                    <p:animEffect filter="fade" transition="in">
                                      <p:cBhvr>
                                        <p:cTn dur="1822"/>
                                        <p:tgtEl>
                                          <p:spTgt spid="15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p:nvPr/>
        </p:nvSpPr>
        <p:spPr>
          <a:xfrm>
            <a:off x="0" y="-667321"/>
            <a:ext cx="18288000" cy="7229439"/>
          </a:xfrm>
          <a:custGeom>
            <a:rect b="b" l="l" r="r" t="t"/>
            <a:pathLst>
              <a:path extrusionOk="0" h="7229439" w="18288000">
                <a:moveTo>
                  <a:pt x="0" y="0"/>
                </a:moveTo>
                <a:lnTo>
                  <a:pt x="18288000" y="0"/>
                </a:lnTo>
                <a:lnTo>
                  <a:pt x="18288000" y="7229439"/>
                </a:lnTo>
                <a:lnTo>
                  <a:pt x="0" y="7229439"/>
                </a:lnTo>
                <a:lnTo>
                  <a:pt x="0" y="0"/>
                </a:lnTo>
                <a:close/>
              </a:path>
            </a:pathLst>
          </a:custGeom>
          <a:blipFill rotWithShape="1">
            <a:blip r:embed="rId3">
              <a:alphaModFix/>
            </a:blip>
            <a:stretch>
              <a:fillRect b="0" l="0" r="0" t="-42112"/>
            </a:stretch>
          </a:blipFill>
          <a:ln>
            <a:noFill/>
          </a:ln>
        </p:spPr>
      </p:sp>
      <p:sp>
        <p:nvSpPr>
          <p:cNvPr id="158" name="Google Shape;158;p7"/>
          <p:cNvSpPr/>
          <p:nvPr/>
        </p:nvSpPr>
        <p:spPr>
          <a:xfrm>
            <a:off x="12321630" y="2594415"/>
            <a:ext cx="4932748" cy="5098182"/>
          </a:xfrm>
          <a:custGeom>
            <a:rect b="b" l="l" r="r" t="t"/>
            <a:pathLst>
              <a:path extrusionOk="0"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rotWithShape="1">
            <a:blip r:embed="rId4">
              <a:alphaModFix/>
            </a:blip>
            <a:stretch>
              <a:fillRect b="0" l="-1673" r="-1671"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
          <p:cNvSpPr/>
          <p:nvPr/>
        </p:nvSpPr>
        <p:spPr>
          <a:xfrm>
            <a:off x="6677632" y="2594415"/>
            <a:ext cx="4932748" cy="5098182"/>
          </a:xfrm>
          <a:custGeom>
            <a:rect b="b" l="l" r="r" t="t"/>
            <a:pathLst>
              <a:path extrusionOk="0"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rotWithShape="1">
            <a:blip r:embed="rId5">
              <a:alphaModFix/>
            </a:blip>
            <a:stretch>
              <a:fillRect b="0" l="-1673" r="-1671"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7"/>
          <p:cNvSpPr/>
          <p:nvPr/>
        </p:nvSpPr>
        <p:spPr>
          <a:xfrm>
            <a:off x="1033633" y="2594415"/>
            <a:ext cx="4932748" cy="5098182"/>
          </a:xfrm>
          <a:custGeom>
            <a:rect b="b" l="l" r="r" t="t"/>
            <a:pathLst>
              <a:path extrusionOk="0"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rotWithShape="1">
            <a:blip r:embed="rId6">
              <a:alphaModFix/>
            </a:blip>
            <a:stretch>
              <a:fillRect b="0" l="-1820" r="-1818"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7"/>
          <p:cNvSpPr txBox="1"/>
          <p:nvPr/>
        </p:nvSpPr>
        <p:spPr>
          <a:xfrm>
            <a:off x="3230994" y="904875"/>
            <a:ext cx="11826013" cy="100520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Clr>
                <a:srgbClr val="000000"/>
              </a:buClr>
              <a:buSzPts val="5799"/>
              <a:buFont typeface="Arial"/>
              <a:buNone/>
            </a:pPr>
            <a:r>
              <a:rPr b="0" i="0" lang="en-US" sz="5799" u="none" cap="none" strike="noStrike">
                <a:solidFill>
                  <a:srgbClr val="FFFFFF"/>
                </a:solidFill>
                <a:latin typeface="Arial"/>
                <a:ea typeface="Arial"/>
                <a:cs typeface="Arial"/>
                <a:sym typeface="Arial"/>
              </a:rPr>
              <a:t>My Mentors </a:t>
            </a:r>
            <a:endParaRPr b="0" i="0" sz="1400" u="none" cap="none" strike="noStrike">
              <a:solidFill>
                <a:srgbClr val="000000"/>
              </a:solidFill>
              <a:latin typeface="Arial"/>
              <a:ea typeface="Arial"/>
              <a:cs typeface="Arial"/>
              <a:sym typeface="Arial"/>
            </a:endParaRPr>
          </a:p>
        </p:txBody>
      </p:sp>
      <p:sp>
        <p:nvSpPr>
          <p:cNvPr id="162" name="Google Shape;162;p7"/>
          <p:cNvSpPr txBox="1"/>
          <p:nvPr/>
        </p:nvSpPr>
        <p:spPr>
          <a:xfrm>
            <a:off x="1457447" y="7988459"/>
            <a:ext cx="3575536" cy="2908489"/>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Clr>
                <a:srgbClr val="000000"/>
              </a:buClr>
              <a:buSzPts val="4500"/>
              <a:buFont typeface="Arial"/>
              <a:buNone/>
            </a:pPr>
            <a:r>
              <a:rPr b="0" i="0" lang="en-US" sz="4500" u="none" cap="none" strike="noStrike">
                <a:solidFill>
                  <a:srgbClr val="000000"/>
                </a:solidFill>
                <a:latin typeface="Arial"/>
                <a:ea typeface="Arial"/>
                <a:cs typeface="Arial"/>
                <a:sym typeface="Arial"/>
              </a:rPr>
              <a:t>GREG SAKER</a:t>
            </a:r>
            <a:endParaRPr b="0" i="0" sz="1400" u="none" cap="none" strike="noStrike">
              <a:solidFill>
                <a:srgbClr val="000000"/>
              </a:solidFill>
              <a:latin typeface="Arial"/>
              <a:ea typeface="Arial"/>
              <a:cs typeface="Arial"/>
              <a:sym typeface="Arial"/>
            </a:endParaRPr>
          </a:p>
          <a:p>
            <a:pPr indent="0" lvl="0" marL="0" marR="0" rtl="0" algn="ctr">
              <a:lnSpc>
                <a:spcPct val="139977"/>
              </a:lnSpc>
              <a:spcBef>
                <a:spcPts val="0"/>
              </a:spcBef>
              <a:spcAft>
                <a:spcPts val="0"/>
              </a:spcAft>
              <a:buClr>
                <a:srgbClr val="000000"/>
              </a:buClr>
              <a:buSzPts val="4500"/>
              <a:buFont typeface="Arial"/>
              <a:buNone/>
            </a:pPr>
            <a:r>
              <a:t/>
            </a:r>
            <a:endParaRPr b="0" i="0" sz="4500" u="none" cap="none" strike="noStrike">
              <a:solidFill>
                <a:srgbClr val="000000"/>
              </a:solidFill>
              <a:latin typeface="Arial"/>
              <a:ea typeface="Arial"/>
              <a:cs typeface="Arial"/>
              <a:sym typeface="Arial"/>
            </a:endParaRPr>
          </a:p>
        </p:txBody>
      </p:sp>
      <p:sp>
        <p:nvSpPr>
          <p:cNvPr id="163" name="Google Shape;163;p7"/>
          <p:cNvSpPr txBox="1"/>
          <p:nvPr/>
        </p:nvSpPr>
        <p:spPr>
          <a:xfrm>
            <a:off x="6834570" y="7978934"/>
            <a:ext cx="4435822" cy="157162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4500"/>
              <a:buFont typeface="Arial"/>
              <a:buNone/>
            </a:pPr>
            <a:r>
              <a:rPr b="0" i="0" lang="en-US" sz="4500" u="none" cap="none" strike="noStrike">
                <a:solidFill>
                  <a:srgbClr val="000000"/>
                </a:solidFill>
                <a:latin typeface="Arial"/>
                <a:ea typeface="Arial"/>
                <a:cs typeface="Arial"/>
                <a:sym typeface="Arial"/>
              </a:rPr>
              <a:t>BAS KOOJIMAN</a:t>
            </a:r>
            <a:endParaRPr b="0" i="0" sz="1400" u="none" cap="none" strike="noStrike">
              <a:solidFill>
                <a:srgbClr val="000000"/>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4500"/>
              <a:buFont typeface="Arial"/>
              <a:buNone/>
            </a:pPr>
            <a:r>
              <a:t/>
            </a:r>
            <a:endParaRPr b="0" i="0" sz="4500" u="none" cap="none" strike="noStrike">
              <a:solidFill>
                <a:srgbClr val="000000"/>
              </a:solidFill>
              <a:latin typeface="Arial"/>
              <a:ea typeface="Arial"/>
              <a:cs typeface="Arial"/>
              <a:sym typeface="Arial"/>
            </a:endParaRPr>
          </a:p>
        </p:txBody>
      </p:sp>
      <p:sp>
        <p:nvSpPr>
          <p:cNvPr id="164" name="Google Shape;164;p7"/>
          <p:cNvSpPr txBox="1"/>
          <p:nvPr/>
        </p:nvSpPr>
        <p:spPr>
          <a:xfrm>
            <a:off x="12183835" y="8017034"/>
            <a:ext cx="5746343" cy="157162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4500"/>
              <a:buFont typeface="Arial"/>
              <a:buNone/>
            </a:pPr>
            <a:r>
              <a:rPr b="0" i="0" lang="en-US" sz="4500" u="none" cap="none" strike="noStrike">
                <a:solidFill>
                  <a:srgbClr val="000000"/>
                </a:solidFill>
                <a:latin typeface="Arial"/>
                <a:ea typeface="Arial"/>
                <a:cs typeface="Arial"/>
                <a:sym typeface="Arial"/>
              </a:rPr>
              <a:t>CASY STUBBS</a:t>
            </a:r>
            <a:endParaRPr b="0" i="0" sz="1400" u="none" cap="none" strike="noStrike">
              <a:solidFill>
                <a:srgbClr val="000000"/>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4500"/>
              <a:buFont typeface="Arial"/>
              <a:buNone/>
            </a:pPr>
            <a:r>
              <a:t/>
            </a:r>
            <a:endParaRPr b="0" i="0" sz="4500" u="none" cap="none" strike="noStrike">
              <a:solidFill>
                <a:srgbClr val="000000"/>
              </a:solidFill>
              <a:latin typeface="Arial"/>
              <a:ea typeface="Arial"/>
              <a:cs typeface="Arial"/>
              <a:sym typeface="Arial"/>
            </a:endParaRPr>
          </a:p>
        </p:txBody>
      </p:sp>
      <p:sp>
        <p:nvSpPr>
          <p:cNvPr id="165" name="Google Shape;165;p7"/>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69" name="Shape 169"/>
        <p:cNvGrpSpPr/>
        <p:nvPr/>
      </p:nvGrpSpPr>
      <p:grpSpPr>
        <a:xfrm>
          <a:off x="0" y="0"/>
          <a:ext cx="0" cy="0"/>
          <a:chOff x="0" y="0"/>
          <a:chExt cx="0" cy="0"/>
        </a:xfrm>
      </p:grpSpPr>
      <p:sp>
        <p:nvSpPr>
          <p:cNvPr id="170" name="Google Shape;170;p8"/>
          <p:cNvSpPr/>
          <p:nvPr/>
        </p:nvSpPr>
        <p:spPr>
          <a:xfrm>
            <a:off x="8600262" y="253548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3">
              <a:alphaModFix/>
            </a:blip>
            <a:stretch>
              <a:fillRect b="0" l="0" r="0" t="0"/>
            </a:stretch>
          </a:blipFill>
          <a:ln>
            <a:noFill/>
          </a:ln>
        </p:spPr>
      </p:sp>
      <p:sp>
        <p:nvSpPr>
          <p:cNvPr id="171" name="Google Shape;171;p8"/>
          <p:cNvSpPr/>
          <p:nvPr/>
        </p:nvSpPr>
        <p:spPr>
          <a:xfrm>
            <a:off x="8508998" y="6276492"/>
            <a:ext cx="1621594" cy="1621594"/>
          </a:xfrm>
          <a:custGeom>
            <a:rect b="b" l="l" r="r" t="t"/>
            <a:pathLst>
              <a:path extrusionOk="0" h="1621594" w="1621594">
                <a:moveTo>
                  <a:pt x="0" y="0"/>
                </a:moveTo>
                <a:lnTo>
                  <a:pt x="1621594" y="0"/>
                </a:lnTo>
                <a:lnTo>
                  <a:pt x="1621594" y="1621593"/>
                </a:lnTo>
                <a:lnTo>
                  <a:pt x="0" y="1621593"/>
                </a:lnTo>
                <a:lnTo>
                  <a:pt x="0" y="0"/>
                </a:lnTo>
                <a:close/>
              </a:path>
            </a:pathLst>
          </a:custGeom>
          <a:blipFill rotWithShape="1">
            <a:blip r:embed="rId3">
              <a:alphaModFix/>
            </a:blip>
            <a:stretch>
              <a:fillRect b="0" l="0" r="0" t="0"/>
            </a:stretch>
          </a:blipFill>
          <a:ln>
            <a:noFill/>
          </a:ln>
        </p:spPr>
      </p:sp>
      <p:grpSp>
        <p:nvGrpSpPr>
          <p:cNvPr id="172" name="Google Shape;172;p8"/>
          <p:cNvGrpSpPr/>
          <p:nvPr/>
        </p:nvGrpSpPr>
        <p:grpSpPr>
          <a:xfrm>
            <a:off x="10864017" y="5595986"/>
            <a:ext cx="6593455" cy="4394136"/>
            <a:chOff x="0" y="0"/>
            <a:chExt cx="8791274" cy="5858848"/>
          </a:xfrm>
        </p:grpSpPr>
        <p:sp>
          <p:nvSpPr>
            <p:cNvPr id="173" name="Google Shape;173;p8"/>
            <p:cNvSpPr txBox="1"/>
            <p:nvPr/>
          </p:nvSpPr>
          <p:spPr>
            <a:xfrm>
              <a:off x="0" y="0"/>
              <a:ext cx="8791274" cy="899572"/>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Clr>
                  <a:srgbClr val="000000"/>
                </a:buClr>
                <a:buSzPts val="4486"/>
                <a:buFont typeface="Arial"/>
                <a:buNone/>
              </a:pPr>
              <a:r>
                <a:rPr b="0" i="0" lang="en-US" sz="4486" u="none" cap="none" strike="noStrike">
                  <a:solidFill>
                    <a:srgbClr val="718BAB"/>
                  </a:solidFill>
                  <a:latin typeface="Arial"/>
                  <a:ea typeface="Arial"/>
                  <a:cs typeface="Arial"/>
                  <a:sym typeface="Arial"/>
                </a:rPr>
                <a:t>Vision</a:t>
              </a:r>
              <a:endParaRPr b="0" i="0" sz="1400" u="none" cap="none" strike="noStrike">
                <a:solidFill>
                  <a:srgbClr val="000000"/>
                </a:solidFill>
                <a:latin typeface="Arial"/>
                <a:ea typeface="Arial"/>
                <a:cs typeface="Arial"/>
                <a:sym typeface="Arial"/>
              </a:endParaRPr>
            </a:p>
          </p:txBody>
        </p:sp>
        <p:sp>
          <p:nvSpPr>
            <p:cNvPr id="174" name="Google Shape;174;p8"/>
            <p:cNvSpPr txBox="1"/>
            <p:nvPr/>
          </p:nvSpPr>
          <p:spPr>
            <a:xfrm>
              <a:off x="0" y="1562249"/>
              <a:ext cx="8791274" cy="4296599"/>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Clr>
                  <a:srgbClr val="000000"/>
                </a:buClr>
                <a:buSzPts val="3069"/>
                <a:buFont typeface="Arial"/>
                <a:buNone/>
              </a:pPr>
              <a:r>
                <a:rPr b="0" i="0" lang="en-US" sz="3069" u="none" cap="none" strike="noStrike">
                  <a:solidFill>
                    <a:srgbClr val="2A2E3A"/>
                  </a:solidFill>
                  <a:latin typeface="Arial"/>
                  <a:ea typeface="Arial"/>
                  <a:cs typeface="Arial"/>
                  <a:sym typeface="Arial"/>
                </a:rPr>
                <a:t>• To teach people to build wealth and develop the skills in them which can bring happiness and fulfil their life dreams and also working towards greener environment</a:t>
              </a:r>
              <a:endParaRPr b="0" i="0" sz="1400" u="none" cap="none" strike="noStrike">
                <a:solidFill>
                  <a:srgbClr val="000000"/>
                </a:solidFill>
                <a:latin typeface="Arial"/>
                <a:ea typeface="Arial"/>
                <a:cs typeface="Arial"/>
                <a:sym typeface="Arial"/>
              </a:endParaRPr>
            </a:p>
            <a:p>
              <a:pPr indent="0" lvl="0" marL="0" marR="0" rtl="0" algn="l">
                <a:lnSpc>
                  <a:spcPct val="140013"/>
                </a:lnSpc>
                <a:spcBef>
                  <a:spcPts val="0"/>
                </a:spcBef>
                <a:spcAft>
                  <a:spcPts val="0"/>
                </a:spcAft>
                <a:buClr>
                  <a:srgbClr val="000000"/>
                </a:buClr>
                <a:buSzPts val="3069"/>
                <a:buFont typeface="Arial"/>
                <a:buNone/>
              </a:pPr>
              <a:r>
                <a:t/>
              </a:r>
              <a:endParaRPr b="0" i="0" sz="3069" u="none" cap="none" strike="noStrike">
                <a:solidFill>
                  <a:srgbClr val="2A2E3A"/>
                </a:solidFill>
                <a:latin typeface="Arial"/>
                <a:ea typeface="Arial"/>
                <a:cs typeface="Arial"/>
                <a:sym typeface="Arial"/>
              </a:endParaRPr>
            </a:p>
          </p:txBody>
        </p:sp>
      </p:grpSp>
      <p:grpSp>
        <p:nvGrpSpPr>
          <p:cNvPr id="175" name="Google Shape;175;p8"/>
          <p:cNvGrpSpPr/>
          <p:nvPr/>
        </p:nvGrpSpPr>
        <p:grpSpPr>
          <a:xfrm>
            <a:off x="0" y="-144661"/>
            <a:ext cx="9411059" cy="10431661"/>
            <a:chOff x="0" y="-38100"/>
            <a:chExt cx="2478633" cy="2747433"/>
          </a:xfrm>
        </p:grpSpPr>
        <p:sp>
          <p:nvSpPr>
            <p:cNvPr id="176" name="Google Shape;176;p8"/>
            <p:cNvSpPr/>
            <p:nvPr/>
          </p:nvSpPr>
          <p:spPr>
            <a:xfrm>
              <a:off x="0" y="0"/>
              <a:ext cx="2478633" cy="2709333"/>
            </a:xfrm>
            <a:custGeom>
              <a:rect b="b" l="l" r="r" t="t"/>
              <a:pathLst>
                <a:path extrusionOk="0" h="2709333" w="2478633">
                  <a:moveTo>
                    <a:pt x="0" y="0"/>
                  </a:moveTo>
                  <a:lnTo>
                    <a:pt x="2478633" y="0"/>
                  </a:lnTo>
                  <a:lnTo>
                    <a:pt x="2478633" y="2709333"/>
                  </a:lnTo>
                  <a:lnTo>
                    <a:pt x="0" y="2709333"/>
                  </a:lnTo>
                  <a:close/>
                </a:path>
              </a:pathLst>
            </a:custGeom>
            <a:solidFill>
              <a:srgbClr val="FFFFFF"/>
            </a:solidFill>
            <a:ln>
              <a:noFill/>
            </a:ln>
          </p:spPr>
        </p:sp>
        <p:sp>
          <p:nvSpPr>
            <p:cNvPr id="177" name="Google Shape;177;p8"/>
            <p:cNvSpPr txBox="1"/>
            <p:nvPr/>
          </p:nvSpPr>
          <p:spPr>
            <a:xfrm>
              <a:off x="0" y="-38100"/>
              <a:ext cx="247863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8" name="Google Shape;178;p8"/>
          <p:cNvGrpSpPr/>
          <p:nvPr/>
        </p:nvGrpSpPr>
        <p:grpSpPr>
          <a:xfrm>
            <a:off x="1028700" y="2288955"/>
            <a:ext cx="6746850" cy="3316575"/>
            <a:chOff x="0" y="-76200"/>
            <a:chExt cx="8995800" cy="4422100"/>
          </a:xfrm>
        </p:grpSpPr>
        <p:sp>
          <p:nvSpPr>
            <p:cNvPr id="179" name="Google Shape;179;p8"/>
            <p:cNvSpPr txBox="1"/>
            <p:nvPr/>
          </p:nvSpPr>
          <p:spPr>
            <a:xfrm>
              <a:off x="0" y="-76200"/>
              <a:ext cx="8995800" cy="3303900"/>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Clr>
                  <a:srgbClr val="000000"/>
                </a:buClr>
                <a:buSzPts val="6999"/>
                <a:buFont typeface="Arial"/>
                <a:buNone/>
              </a:pPr>
              <a:r>
                <a:rPr b="0" i="0" lang="en-US" sz="6999" u="none" cap="none" strike="noStrike">
                  <a:solidFill>
                    <a:srgbClr val="2A2E3A"/>
                  </a:solidFill>
                  <a:latin typeface="Arial"/>
                  <a:ea typeface="Arial"/>
                  <a:cs typeface="Arial"/>
                  <a:sym typeface="Arial"/>
                </a:rPr>
                <a:t>My </a:t>
              </a:r>
              <a:r>
                <a:rPr b="0" i="0" lang="en-US" sz="6999" u="none" cap="none" strike="noStrike">
                  <a:solidFill>
                    <a:srgbClr val="718BAB"/>
                  </a:solidFill>
                  <a:latin typeface="Arial"/>
                  <a:ea typeface="Arial"/>
                  <a:cs typeface="Arial"/>
                  <a:sym typeface="Arial"/>
                </a:rPr>
                <a:t>Mission and Vision</a:t>
              </a:r>
              <a:endParaRPr b="0" i="0" sz="1400" u="none" cap="none" strike="noStrike">
                <a:solidFill>
                  <a:srgbClr val="000000"/>
                </a:solidFill>
                <a:latin typeface="Arial"/>
                <a:ea typeface="Arial"/>
                <a:cs typeface="Arial"/>
                <a:sym typeface="Arial"/>
              </a:endParaRPr>
            </a:p>
          </p:txBody>
        </p:sp>
        <p:sp>
          <p:nvSpPr>
            <p:cNvPr id="180" name="Google Shape;180;p8"/>
            <p:cNvSpPr txBox="1"/>
            <p:nvPr/>
          </p:nvSpPr>
          <p:spPr>
            <a:xfrm>
              <a:off x="0" y="3638338"/>
              <a:ext cx="7058405" cy="707562"/>
            </a:xfrm>
            <a:prstGeom prst="rect">
              <a:avLst/>
            </a:prstGeom>
            <a:noFill/>
            <a:ln>
              <a:noFill/>
            </a:ln>
          </p:spPr>
          <p:txBody>
            <a:bodyPr anchorCtr="0" anchor="t" bIns="0" lIns="0" spcFirstLastPara="1" rIns="0" wrap="square" tIns="0">
              <a:spAutoFit/>
            </a:bodyPr>
            <a:lstStyle/>
            <a:p>
              <a:pPr indent="0" lvl="0" marL="0" marR="0" rtl="0" algn="l">
                <a:lnSpc>
                  <a:spcPct val="248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1" name="Google Shape;181;p8"/>
          <p:cNvGrpSpPr/>
          <p:nvPr/>
        </p:nvGrpSpPr>
        <p:grpSpPr>
          <a:xfrm>
            <a:off x="10864017" y="1007083"/>
            <a:ext cx="6677230" cy="3920123"/>
            <a:chOff x="0" y="-9525"/>
            <a:chExt cx="8902973" cy="5226831"/>
          </a:xfrm>
        </p:grpSpPr>
        <p:sp>
          <p:nvSpPr>
            <p:cNvPr id="182" name="Google Shape;182;p8"/>
            <p:cNvSpPr txBox="1"/>
            <p:nvPr/>
          </p:nvSpPr>
          <p:spPr>
            <a:xfrm>
              <a:off x="0" y="-9525"/>
              <a:ext cx="8902973" cy="920527"/>
            </a:xfrm>
            <a:prstGeom prst="rect">
              <a:avLst/>
            </a:prstGeom>
            <a:noFill/>
            <a:ln>
              <a:noFill/>
            </a:ln>
          </p:spPr>
          <p:txBody>
            <a:bodyPr anchorCtr="0" anchor="t" bIns="0" lIns="0" spcFirstLastPara="1" rIns="0" wrap="square" tIns="0">
              <a:spAutoFit/>
            </a:bodyPr>
            <a:lstStyle/>
            <a:p>
              <a:pPr indent="0" lvl="0" marL="0" marR="0" rtl="0" algn="l">
                <a:lnSpc>
                  <a:spcPct val="119986"/>
                </a:lnSpc>
                <a:spcBef>
                  <a:spcPts val="0"/>
                </a:spcBef>
                <a:spcAft>
                  <a:spcPts val="0"/>
                </a:spcAft>
                <a:buClr>
                  <a:srgbClr val="000000"/>
                </a:buClr>
                <a:buSzPts val="4543"/>
                <a:buFont typeface="Arial"/>
                <a:buNone/>
              </a:pPr>
              <a:r>
                <a:rPr b="0" i="0" lang="en-US" sz="4543" u="none" cap="none" strike="noStrike">
                  <a:solidFill>
                    <a:srgbClr val="718BAB"/>
                  </a:solidFill>
                  <a:latin typeface="Arial"/>
                  <a:ea typeface="Arial"/>
                  <a:cs typeface="Arial"/>
                  <a:sym typeface="Arial"/>
                </a:rPr>
                <a:t>Mission</a:t>
              </a:r>
              <a:endParaRPr b="0" i="0" sz="1400" u="none" cap="none" strike="noStrike">
                <a:solidFill>
                  <a:srgbClr val="000000"/>
                </a:solidFill>
                <a:latin typeface="Arial"/>
                <a:ea typeface="Arial"/>
                <a:cs typeface="Arial"/>
                <a:sym typeface="Arial"/>
              </a:endParaRPr>
            </a:p>
          </p:txBody>
        </p:sp>
        <p:sp>
          <p:nvSpPr>
            <p:cNvPr id="183" name="Google Shape;183;p8"/>
            <p:cNvSpPr txBox="1"/>
            <p:nvPr/>
          </p:nvSpPr>
          <p:spPr>
            <a:xfrm>
              <a:off x="0" y="1573299"/>
              <a:ext cx="8902973" cy="3644007"/>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3108"/>
                <a:buFont typeface="Arial"/>
                <a:buNone/>
              </a:pPr>
              <a:r>
                <a:rPr b="0" i="0" lang="en-US" sz="3108" u="none" cap="none" strike="noStrike">
                  <a:solidFill>
                    <a:srgbClr val="2A2E3A"/>
                  </a:solidFill>
                  <a:latin typeface="Arial"/>
                  <a:ea typeface="Arial"/>
                  <a:cs typeface="Arial"/>
                  <a:sym typeface="Arial"/>
                </a:rPr>
                <a:t>• To help at least 30,000 people to achieve wealth and financial freedom</a:t>
              </a:r>
              <a:endParaRPr b="0" i="0" sz="1400" u="none" cap="none" strike="noStrike">
                <a:solidFill>
                  <a:srgbClr val="000000"/>
                </a:solidFill>
                <a:latin typeface="Arial"/>
                <a:ea typeface="Arial"/>
                <a:cs typeface="Arial"/>
                <a:sym typeface="Arial"/>
              </a:endParaRPr>
            </a:p>
            <a:p>
              <a:pPr indent="0" lvl="0" marL="0" marR="0" rtl="0" algn="l">
                <a:lnSpc>
                  <a:spcPct val="139993"/>
                </a:lnSpc>
                <a:spcBef>
                  <a:spcPts val="0"/>
                </a:spcBef>
                <a:spcAft>
                  <a:spcPts val="0"/>
                </a:spcAft>
                <a:buClr>
                  <a:srgbClr val="000000"/>
                </a:buClr>
                <a:buSzPts val="3108"/>
                <a:buFont typeface="Arial"/>
                <a:buNone/>
              </a:pPr>
              <a:r>
                <a:rPr b="0" i="0" lang="en-US" sz="3108" u="none" cap="none" strike="noStrike">
                  <a:solidFill>
                    <a:srgbClr val="2A2E3A"/>
                  </a:solidFill>
                  <a:latin typeface="Arial"/>
                  <a:ea typeface="Arial"/>
                  <a:cs typeface="Arial"/>
                  <a:sym typeface="Arial"/>
                </a:rPr>
                <a:t>• To plant and grow(support) 1,00,000 trees through my community</a:t>
              </a:r>
              <a:endParaRPr b="0" i="0" sz="1400" u="none" cap="none" strike="noStrike">
                <a:solidFill>
                  <a:srgbClr val="000000"/>
                </a:solidFill>
                <a:latin typeface="Arial"/>
                <a:ea typeface="Arial"/>
                <a:cs typeface="Arial"/>
                <a:sym typeface="Arial"/>
              </a:endParaRPr>
            </a:p>
            <a:p>
              <a:pPr indent="0" lvl="0" marL="0" marR="0" rtl="0" algn="l">
                <a:lnSpc>
                  <a:spcPct val="139993"/>
                </a:lnSpc>
                <a:spcBef>
                  <a:spcPts val="0"/>
                </a:spcBef>
                <a:spcAft>
                  <a:spcPts val="0"/>
                </a:spcAft>
                <a:buClr>
                  <a:srgbClr val="000000"/>
                </a:buClr>
                <a:buSzPts val="3108"/>
                <a:buFont typeface="Arial"/>
                <a:buNone/>
              </a:pPr>
              <a:r>
                <a:t/>
              </a:r>
              <a:endParaRPr b="0" i="0" sz="3108" u="none" cap="none" strike="noStrike">
                <a:solidFill>
                  <a:srgbClr val="2A2E3A"/>
                </a:solidFill>
                <a:latin typeface="Arial"/>
                <a:ea typeface="Arial"/>
                <a:cs typeface="Arial"/>
                <a:sym typeface="Arial"/>
              </a:endParaRPr>
            </a:p>
          </p:txBody>
        </p:sp>
      </p:grpSp>
      <p:sp>
        <p:nvSpPr>
          <p:cNvPr id="184" name="Google Shape;184;p8"/>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3969"/>
        </a:solidFill>
      </p:bgPr>
    </p:bg>
    <p:spTree>
      <p:nvGrpSpPr>
        <p:cNvPr id="188" name="Shape 188"/>
        <p:cNvGrpSpPr/>
        <p:nvPr/>
      </p:nvGrpSpPr>
      <p:grpSpPr>
        <a:xfrm>
          <a:off x="0" y="0"/>
          <a:ext cx="0" cy="0"/>
          <a:chOff x="0" y="0"/>
          <a:chExt cx="0" cy="0"/>
        </a:xfrm>
      </p:grpSpPr>
      <p:pic>
        <p:nvPicPr>
          <p:cNvPr id="189" name="Google Shape;189;p9"/>
          <p:cNvPicPr preferRelativeResize="0"/>
          <p:nvPr/>
        </p:nvPicPr>
        <p:blipFill rotWithShape="1">
          <a:blip r:embed="rId3">
            <a:alphaModFix amt="14000"/>
          </a:blip>
          <a:srcRect b="41099" l="0" r="0" t="27933"/>
          <a:stretch/>
        </p:blipFill>
        <p:spPr>
          <a:xfrm>
            <a:off x="9525" y="0"/>
            <a:ext cx="18288000" cy="3773114"/>
          </a:xfrm>
          <a:prstGeom prst="rect">
            <a:avLst/>
          </a:prstGeom>
          <a:noFill/>
          <a:ln>
            <a:noFill/>
          </a:ln>
        </p:spPr>
      </p:pic>
      <p:grpSp>
        <p:nvGrpSpPr>
          <p:cNvPr id="190" name="Google Shape;190;p9"/>
          <p:cNvGrpSpPr/>
          <p:nvPr/>
        </p:nvGrpSpPr>
        <p:grpSpPr>
          <a:xfrm>
            <a:off x="9525" y="3556123"/>
            <a:ext cx="18288000" cy="6730877"/>
            <a:chOff x="0" y="-57150"/>
            <a:chExt cx="4816593" cy="1772741"/>
          </a:xfrm>
        </p:grpSpPr>
        <p:sp>
          <p:nvSpPr>
            <p:cNvPr id="191" name="Google Shape;191;p9"/>
            <p:cNvSpPr/>
            <p:nvPr/>
          </p:nvSpPr>
          <p:spPr>
            <a:xfrm>
              <a:off x="0" y="0"/>
              <a:ext cx="4816592" cy="1715591"/>
            </a:xfrm>
            <a:custGeom>
              <a:rect b="b" l="l" r="r" t="t"/>
              <a:pathLst>
                <a:path extrusionOk="0" h="1715591" w="4816592">
                  <a:moveTo>
                    <a:pt x="0" y="0"/>
                  </a:moveTo>
                  <a:lnTo>
                    <a:pt x="4816592" y="0"/>
                  </a:lnTo>
                  <a:lnTo>
                    <a:pt x="4816592" y="1715591"/>
                  </a:lnTo>
                  <a:lnTo>
                    <a:pt x="0" y="1715591"/>
                  </a:lnTo>
                  <a:close/>
                </a:path>
              </a:pathLst>
            </a:custGeom>
            <a:solidFill>
              <a:srgbClr val="F4F4F4"/>
            </a:solidFill>
            <a:ln>
              <a:noFill/>
            </a:ln>
          </p:spPr>
        </p:sp>
        <p:sp>
          <p:nvSpPr>
            <p:cNvPr id="192" name="Google Shape;192;p9"/>
            <p:cNvSpPr txBox="1"/>
            <p:nvPr/>
          </p:nvSpPr>
          <p:spPr>
            <a:xfrm>
              <a:off x="0" y="-57150"/>
              <a:ext cx="4816593" cy="1772741"/>
            </a:xfrm>
            <a:prstGeom prst="rect">
              <a:avLst/>
            </a:prstGeom>
            <a:noFill/>
            <a:ln>
              <a:noFill/>
            </a:ln>
          </p:spPr>
          <p:txBody>
            <a:bodyPr anchorCtr="0" anchor="ctr" bIns="50800" lIns="50800" spcFirstLastPara="1" rIns="50800" wrap="square" tIns="50800">
              <a:noAutofit/>
            </a:bodyPr>
            <a:lstStyle/>
            <a:p>
              <a:pPr indent="0" lvl="0" marL="0" marR="0" rtl="0" algn="ctr">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3" name="Google Shape;193;p9"/>
          <p:cNvSpPr txBox="1"/>
          <p:nvPr/>
        </p:nvSpPr>
        <p:spPr>
          <a:xfrm>
            <a:off x="4639504" y="1391495"/>
            <a:ext cx="9008992" cy="1139765"/>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Clr>
                <a:srgbClr val="000000"/>
              </a:buClr>
              <a:buSzPts val="6999"/>
              <a:buFont typeface="Arial"/>
              <a:buNone/>
            </a:pPr>
            <a:r>
              <a:rPr b="0" i="0" lang="en-US" sz="6999" u="none" cap="none" strike="noStrike">
                <a:solidFill>
                  <a:srgbClr val="FFFFFF"/>
                </a:solidFill>
                <a:latin typeface="Arial"/>
                <a:ea typeface="Arial"/>
                <a:cs typeface="Arial"/>
                <a:sym typeface="Arial"/>
              </a:rPr>
              <a:t>Building Wealth</a:t>
            </a:r>
            <a:endParaRPr b="0" i="0" sz="1400" u="none" cap="none" strike="noStrike">
              <a:solidFill>
                <a:srgbClr val="000000"/>
              </a:solidFill>
              <a:latin typeface="Arial"/>
              <a:ea typeface="Arial"/>
              <a:cs typeface="Arial"/>
              <a:sym typeface="Arial"/>
            </a:endParaRPr>
          </a:p>
        </p:txBody>
      </p:sp>
      <p:sp>
        <p:nvSpPr>
          <p:cNvPr id="194" name="Google Shape;194;p9"/>
          <p:cNvSpPr/>
          <p:nvPr/>
        </p:nvSpPr>
        <p:spPr>
          <a:xfrm>
            <a:off x="8333203" y="-1109791"/>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4">
              <a:alphaModFix/>
            </a:blip>
            <a:stretch>
              <a:fillRect b="0" l="0" r="0" t="0"/>
            </a:stretch>
          </a:blipFill>
          <a:ln>
            <a:noFill/>
          </a:ln>
        </p:spPr>
      </p:sp>
      <p:sp>
        <p:nvSpPr>
          <p:cNvPr id="195" name="Google Shape;195;p9"/>
          <p:cNvSpPr/>
          <p:nvPr/>
        </p:nvSpPr>
        <p:spPr>
          <a:xfrm>
            <a:off x="8333203" y="9678747"/>
            <a:ext cx="1621594" cy="1621594"/>
          </a:xfrm>
          <a:custGeom>
            <a:rect b="b" l="l" r="r" t="t"/>
            <a:pathLst>
              <a:path extrusionOk="0" h="1621594" w="1621594">
                <a:moveTo>
                  <a:pt x="0" y="0"/>
                </a:moveTo>
                <a:lnTo>
                  <a:pt x="1621594" y="0"/>
                </a:lnTo>
                <a:lnTo>
                  <a:pt x="1621594" y="1621594"/>
                </a:lnTo>
                <a:lnTo>
                  <a:pt x="0" y="1621594"/>
                </a:lnTo>
                <a:lnTo>
                  <a:pt x="0" y="0"/>
                </a:lnTo>
                <a:close/>
              </a:path>
            </a:pathLst>
          </a:custGeom>
          <a:blipFill rotWithShape="1">
            <a:blip r:embed="rId5">
              <a:alphaModFix/>
            </a:blip>
            <a:stretch>
              <a:fillRect b="0" l="0" r="0" t="0"/>
            </a:stretch>
          </a:blipFill>
          <a:ln>
            <a:noFill/>
          </a:ln>
        </p:spPr>
      </p:sp>
      <p:sp>
        <p:nvSpPr>
          <p:cNvPr id="196" name="Google Shape;196;p9"/>
          <p:cNvSpPr txBox="1"/>
          <p:nvPr/>
        </p:nvSpPr>
        <p:spPr>
          <a:xfrm>
            <a:off x="523875" y="5328458"/>
            <a:ext cx="17259300" cy="2770417"/>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299"/>
              <a:buFont typeface="Arial"/>
              <a:buNone/>
            </a:pPr>
            <a:r>
              <a:rPr b="0" i="0" lang="en-US" sz="5299" u="none" cap="none" strike="noStrike">
                <a:solidFill>
                  <a:srgbClr val="000000"/>
                </a:solidFill>
                <a:latin typeface="Arial"/>
                <a:ea typeface="Arial"/>
                <a:cs typeface="Arial"/>
                <a:sym typeface="Arial"/>
              </a:rPr>
              <a:t>Money comes and goes, but if you have the education about how money works, you gain power over it and can begin building wealth.</a:t>
            </a:r>
            <a:endParaRPr b="0" i="0" sz="1400" u="none" cap="none" strike="noStrike">
              <a:solidFill>
                <a:srgbClr val="000000"/>
              </a:solidFill>
              <a:latin typeface="Arial"/>
              <a:ea typeface="Arial"/>
              <a:cs typeface="Arial"/>
              <a:sym typeface="Arial"/>
            </a:endParaRPr>
          </a:p>
        </p:txBody>
      </p:sp>
      <p:sp>
        <p:nvSpPr>
          <p:cNvPr id="197" name="Google Shape;197;p9"/>
          <p:cNvSpPr/>
          <p:nvPr/>
        </p:nvSpPr>
        <p:spPr>
          <a:xfrm>
            <a:off x="-191633" y="-114300"/>
            <a:ext cx="1775405" cy="1775405"/>
          </a:xfrm>
          <a:custGeom>
            <a:rect b="b" l="l" r="r" t="t"/>
            <a:pathLst>
              <a:path extrusionOk="0" h="1775405" w="1775405">
                <a:moveTo>
                  <a:pt x="0" y="0"/>
                </a:moveTo>
                <a:lnTo>
                  <a:pt x="1775405" y="0"/>
                </a:lnTo>
                <a:lnTo>
                  <a:pt x="1775405" y="1775405"/>
                </a:lnTo>
                <a:lnTo>
                  <a:pt x="0" y="1775405"/>
                </a:lnTo>
                <a:lnTo>
                  <a:pt x="0" y="0"/>
                </a:lnTo>
                <a:close/>
              </a:path>
            </a:pathLst>
          </a:custGeom>
          <a:blipFill rotWithShape="1">
            <a:blip r:embed="rId6">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Lenovo</dc:creator>
</cp:coreProperties>
</file>